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5" r:id="rId3"/>
    <p:sldId id="277" r:id="rId4"/>
    <p:sldId id="259" r:id="rId5"/>
    <p:sldId id="262" r:id="rId6"/>
    <p:sldId id="263" r:id="rId7"/>
    <p:sldId id="258" r:id="rId8"/>
    <p:sldId id="264" r:id="rId9"/>
    <p:sldId id="266" r:id="rId10"/>
    <p:sldId id="261" r:id="rId11"/>
    <p:sldId id="257" r:id="rId12"/>
    <p:sldId id="267" r:id="rId13"/>
    <p:sldId id="268" r:id="rId14"/>
    <p:sldId id="269" r:id="rId15"/>
    <p:sldId id="276" r:id="rId16"/>
    <p:sldId id="270" r:id="rId17"/>
    <p:sldId id="274"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96"/>
      </p:cViewPr>
      <p:guideLst/>
    </p:cSldViewPr>
  </p:slideViewPr>
  <p:notesTextViewPr>
    <p:cViewPr>
      <p:scale>
        <a:sx n="1" d="1"/>
        <a:sy n="1" d="1"/>
      </p:scale>
      <p:origin x="0" y="0"/>
    </p:cViewPr>
  </p:notesTextViewPr>
  <p:sorterViewPr>
    <p:cViewPr>
      <p:scale>
        <a:sx n="100" d="100"/>
        <a:sy n="100" d="100"/>
      </p:scale>
      <p:origin x="0" y="-8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A266C-636F-438B-B4FE-1BB89DFC429A}" type="datetimeFigureOut">
              <a:rPr lang="en-US" smtClean="0"/>
              <a:t>9/12/2016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5681A-B08A-4DBC-A811-8F3F90731057}" type="slidenum">
              <a:rPr lang="en-US" smtClean="0"/>
              <a:t>‹#›</a:t>
            </a:fld>
            <a:endParaRPr lang="en-US" dirty="0"/>
          </a:p>
        </p:txBody>
      </p:sp>
    </p:spTree>
    <p:extLst>
      <p:ext uri="{BB962C8B-B14F-4D97-AF65-F5344CB8AC3E}">
        <p14:creationId xmlns:p14="http://schemas.microsoft.com/office/powerpoint/2010/main" val="1124049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F01000-C719-4E90-A59E-F6D88A338D3A}"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8D3FA-54BB-470B-86A7-6910FDA8C5AA}" type="slidenum">
              <a:rPr lang="en-US" smtClean="0"/>
              <a:t>‹#›</a:t>
            </a:fld>
            <a:endParaRPr lang="en-US" dirty="0"/>
          </a:p>
        </p:txBody>
      </p:sp>
    </p:spTree>
    <p:extLst>
      <p:ext uri="{BB962C8B-B14F-4D97-AF65-F5344CB8AC3E}">
        <p14:creationId xmlns:p14="http://schemas.microsoft.com/office/powerpoint/2010/main" val="3163989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1000-C719-4E90-A59E-F6D88A338D3A}"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8D3FA-54BB-470B-86A7-6910FDA8C5AA}" type="slidenum">
              <a:rPr lang="en-US" smtClean="0"/>
              <a:t>‹#›</a:t>
            </a:fld>
            <a:endParaRPr lang="en-US" dirty="0"/>
          </a:p>
        </p:txBody>
      </p:sp>
    </p:spTree>
    <p:extLst>
      <p:ext uri="{BB962C8B-B14F-4D97-AF65-F5344CB8AC3E}">
        <p14:creationId xmlns:p14="http://schemas.microsoft.com/office/powerpoint/2010/main" val="2197418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1000-C719-4E90-A59E-F6D88A338D3A}"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8D3FA-54BB-470B-86A7-6910FDA8C5AA}" type="slidenum">
              <a:rPr lang="en-US" smtClean="0"/>
              <a:t>‹#›</a:t>
            </a:fld>
            <a:endParaRPr lang="en-US" dirty="0"/>
          </a:p>
        </p:txBody>
      </p:sp>
    </p:spTree>
    <p:extLst>
      <p:ext uri="{BB962C8B-B14F-4D97-AF65-F5344CB8AC3E}">
        <p14:creationId xmlns:p14="http://schemas.microsoft.com/office/powerpoint/2010/main" val="497591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F01000-C719-4E90-A59E-F6D88A338D3A}"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8D3FA-54BB-470B-86A7-6910FDA8C5AA}" type="slidenum">
              <a:rPr lang="en-US" smtClean="0"/>
              <a:t>‹#›</a:t>
            </a:fld>
            <a:endParaRPr lang="en-US" dirty="0"/>
          </a:p>
        </p:txBody>
      </p:sp>
    </p:spTree>
    <p:extLst>
      <p:ext uri="{BB962C8B-B14F-4D97-AF65-F5344CB8AC3E}">
        <p14:creationId xmlns:p14="http://schemas.microsoft.com/office/powerpoint/2010/main" val="3050840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01000-C719-4E90-A59E-F6D88A338D3A}" type="datetimeFigureOut">
              <a:rPr lang="en-US" smtClean="0"/>
              <a:t>9/12/2016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78D3FA-54BB-470B-86A7-6910FDA8C5AA}" type="slidenum">
              <a:rPr lang="en-US" smtClean="0"/>
              <a:t>‹#›</a:t>
            </a:fld>
            <a:endParaRPr lang="en-US" dirty="0"/>
          </a:p>
        </p:txBody>
      </p:sp>
    </p:spTree>
    <p:extLst>
      <p:ext uri="{BB962C8B-B14F-4D97-AF65-F5344CB8AC3E}">
        <p14:creationId xmlns:p14="http://schemas.microsoft.com/office/powerpoint/2010/main" val="3325399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F01000-C719-4E90-A59E-F6D88A338D3A}" type="datetimeFigureOut">
              <a:rPr lang="en-US" smtClean="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78D3FA-54BB-470B-86A7-6910FDA8C5AA}" type="slidenum">
              <a:rPr lang="en-US" smtClean="0"/>
              <a:t>‹#›</a:t>
            </a:fld>
            <a:endParaRPr lang="en-US" dirty="0"/>
          </a:p>
        </p:txBody>
      </p:sp>
    </p:spTree>
    <p:extLst>
      <p:ext uri="{BB962C8B-B14F-4D97-AF65-F5344CB8AC3E}">
        <p14:creationId xmlns:p14="http://schemas.microsoft.com/office/powerpoint/2010/main" val="197328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F01000-C719-4E90-A59E-F6D88A338D3A}" type="datetimeFigureOut">
              <a:rPr lang="en-US" smtClean="0"/>
              <a:t>9/12/2016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78D3FA-54BB-470B-86A7-6910FDA8C5AA}" type="slidenum">
              <a:rPr lang="en-US" smtClean="0"/>
              <a:t>‹#›</a:t>
            </a:fld>
            <a:endParaRPr lang="en-US" dirty="0"/>
          </a:p>
        </p:txBody>
      </p:sp>
    </p:spTree>
    <p:extLst>
      <p:ext uri="{BB962C8B-B14F-4D97-AF65-F5344CB8AC3E}">
        <p14:creationId xmlns:p14="http://schemas.microsoft.com/office/powerpoint/2010/main" val="101234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F01000-C719-4E90-A59E-F6D88A338D3A}" type="datetimeFigureOut">
              <a:rPr lang="en-US" smtClean="0"/>
              <a:t>9/12/2016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78D3FA-54BB-470B-86A7-6910FDA8C5AA}" type="slidenum">
              <a:rPr lang="en-US" smtClean="0"/>
              <a:t>‹#›</a:t>
            </a:fld>
            <a:endParaRPr lang="en-US" dirty="0"/>
          </a:p>
        </p:txBody>
      </p:sp>
    </p:spTree>
    <p:extLst>
      <p:ext uri="{BB962C8B-B14F-4D97-AF65-F5344CB8AC3E}">
        <p14:creationId xmlns:p14="http://schemas.microsoft.com/office/powerpoint/2010/main" val="82201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F01000-C719-4E90-A59E-F6D88A338D3A}" type="datetimeFigureOut">
              <a:rPr lang="en-US" smtClean="0"/>
              <a:t>9/12/2016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78D3FA-54BB-470B-86A7-6910FDA8C5AA}" type="slidenum">
              <a:rPr lang="en-US" smtClean="0"/>
              <a:t>‹#›</a:t>
            </a:fld>
            <a:endParaRPr lang="en-US" dirty="0"/>
          </a:p>
        </p:txBody>
      </p:sp>
    </p:spTree>
    <p:extLst>
      <p:ext uri="{BB962C8B-B14F-4D97-AF65-F5344CB8AC3E}">
        <p14:creationId xmlns:p14="http://schemas.microsoft.com/office/powerpoint/2010/main" val="816399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1000-C719-4E90-A59E-F6D88A338D3A}" type="datetimeFigureOut">
              <a:rPr lang="en-US" smtClean="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78D3FA-54BB-470B-86A7-6910FDA8C5AA}" type="slidenum">
              <a:rPr lang="en-US" smtClean="0"/>
              <a:t>‹#›</a:t>
            </a:fld>
            <a:endParaRPr lang="en-US" dirty="0"/>
          </a:p>
        </p:txBody>
      </p:sp>
    </p:spTree>
    <p:extLst>
      <p:ext uri="{BB962C8B-B14F-4D97-AF65-F5344CB8AC3E}">
        <p14:creationId xmlns:p14="http://schemas.microsoft.com/office/powerpoint/2010/main" val="1264825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F01000-C719-4E90-A59E-F6D88A338D3A}" type="datetimeFigureOut">
              <a:rPr lang="en-US" smtClean="0"/>
              <a:t>9/12/2016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78D3FA-54BB-470B-86A7-6910FDA8C5AA}" type="slidenum">
              <a:rPr lang="en-US" smtClean="0"/>
              <a:t>‹#›</a:t>
            </a:fld>
            <a:endParaRPr lang="en-US" dirty="0"/>
          </a:p>
        </p:txBody>
      </p:sp>
    </p:spTree>
    <p:extLst>
      <p:ext uri="{BB962C8B-B14F-4D97-AF65-F5344CB8AC3E}">
        <p14:creationId xmlns:p14="http://schemas.microsoft.com/office/powerpoint/2010/main" val="809378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01000-C719-4E90-A59E-F6D88A338D3A}" type="datetimeFigureOut">
              <a:rPr lang="en-US" smtClean="0"/>
              <a:t>9/12/2016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78D3FA-54BB-470B-86A7-6910FDA8C5AA}" type="slidenum">
              <a:rPr lang="en-US" smtClean="0"/>
              <a:t>‹#›</a:t>
            </a:fld>
            <a:endParaRPr lang="en-US" dirty="0"/>
          </a:p>
        </p:txBody>
      </p:sp>
    </p:spTree>
    <p:extLst>
      <p:ext uri="{BB962C8B-B14F-4D97-AF65-F5344CB8AC3E}">
        <p14:creationId xmlns:p14="http://schemas.microsoft.com/office/powerpoint/2010/main" val="3414176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video" Target="https://www.youtube.com/embed/OJzriaJvvLw" TargetMode="Externa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video" Target="https://www.youtube.com/embed/9enOFHWzdCQ" TargetMode="Externa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video" Target="https://www.youtube.com/embed/hl9ZQiektJE"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180"/>
          <a:stretch/>
        </p:blipFill>
        <p:spPr>
          <a:xfrm>
            <a:off x="7148556" y="0"/>
            <a:ext cx="5029795" cy="2250831"/>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7554" b="66986"/>
          <a:stretch/>
        </p:blipFill>
        <p:spPr>
          <a:xfrm>
            <a:off x="-13252" y="-13252"/>
            <a:ext cx="2134968" cy="2264083"/>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67180"/>
          <a:stretch/>
        </p:blipFill>
        <p:spPr>
          <a:xfrm>
            <a:off x="2120239" y="0"/>
            <a:ext cx="5029795" cy="2250831"/>
          </a:xfrm>
          <a:prstGeom prst="rect">
            <a:avLst/>
          </a:prstGeom>
        </p:spPr>
      </p:pic>
      <p:sp>
        <p:nvSpPr>
          <p:cNvPr id="8" name="TextBox 7"/>
          <p:cNvSpPr txBox="1"/>
          <p:nvPr/>
        </p:nvSpPr>
        <p:spPr>
          <a:xfrm>
            <a:off x="126608" y="2489980"/>
            <a:ext cx="10480430" cy="1200329"/>
          </a:xfrm>
          <a:prstGeom prst="rect">
            <a:avLst/>
          </a:prstGeom>
          <a:noFill/>
        </p:spPr>
        <p:txBody>
          <a:bodyPr wrap="square" rtlCol="0">
            <a:spAutoFit/>
          </a:bodyPr>
          <a:lstStyle/>
          <a:p>
            <a:r>
              <a:rPr lang="en-US" sz="7200" dirty="0" smtClean="0">
                <a:solidFill>
                  <a:schemeClr val="bg1"/>
                </a:solidFill>
                <a:latin typeface="Rockwell Condensed" panose="02060603050405020104" pitchFamily="18" charset="0"/>
              </a:rPr>
              <a:t>Minecraft: Education Edition</a:t>
            </a:r>
            <a:endParaRPr lang="en-US" sz="7200" dirty="0">
              <a:solidFill>
                <a:schemeClr val="bg1"/>
              </a:solidFill>
              <a:latin typeface="Rockwell Condensed" panose="020606030504050201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5563" y="3690309"/>
            <a:ext cx="5337085" cy="2945794"/>
          </a:xfrm>
          <a:prstGeom prst="rect">
            <a:avLst/>
          </a:prstGeom>
        </p:spPr>
      </p:pic>
      <p:sp>
        <p:nvSpPr>
          <p:cNvPr id="2" name="TextBox 1"/>
          <p:cNvSpPr txBox="1"/>
          <p:nvPr/>
        </p:nvSpPr>
        <p:spPr>
          <a:xfrm>
            <a:off x="283335" y="6194738"/>
            <a:ext cx="4456090" cy="461665"/>
          </a:xfrm>
          <a:prstGeom prst="rect">
            <a:avLst/>
          </a:prstGeom>
          <a:noFill/>
        </p:spPr>
        <p:txBody>
          <a:bodyPr wrap="square" rtlCol="0">
            <a:spAutoFit/>
          </a:bodyPr>
          <a:lstStyle/>
          <a:p>
            <a:r>
              <a:rPr lang="en-US" sz="2400" dirty="0" smtClean="0">
                <a:solidFill>
                  <a:schemeClr val="bg1"/>
                </a:solidFill>
                <a:latin typeface="Rockwell Condensed" panose="02060603050405020104" pitchFamily="18" charset="0"/>
              </a:rPr>
              <a:t>Kristy Herlihy </a:t>
            </a:r>
            <a:r>
              <a:rPr lang="en-US" sz="2400" dirty="0" smtClean="0">
                <a:solidFill>
                  <a:schemeClr val="bg1"/>
                </a:solidFill>
                <a:latin typeface="Rockwell Condensed" panose="02060603050405020104" pitchFamily="18" charset="0"/>
              </a:rPr>
              <a:t> </a:t>
            </a:r>
            <a:endParaRPr lang="en-US" sz="24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1466597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7414" b="67180"/>
          <a:stretch/>
        </p:blipFill>
        <p:spPr>
          <a:xfrm rot="5400000">
            <a:off x="9139452" y="3797957"/>
            <a:ext cx="5029795" cy="1056543"/>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7554" t="6192" r="21161" b="66986"/>
          <a:stretch/>
        </p:blipFill>
        <p:spPr>
          <a:xfrm>
            <a:off x="11126079" y="-28135"/>
            <a:ext cx="1070611" cy="1839466"/>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7414" b="67180"/>
          <a:stretch/>
        </p:blipFill>
        <p:spPr>
          <a:xfrm rot="5400000">
            <a:off x="-1986626" y="3797957"/>
            <a:ext cx="5029795" cy="1056543"/>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7554" t="6192" r="21161" b="66986"/>
          <a:stretch/>
        </p:blipFill>
        <p:spPr>
          <a:xfrm>
            <a:off x="1" y="-28135"/>
            <a:ext cx="1070611" cy="1839466"/>
          </a:xfrm>
          <a:prstGeom prst="rect">
            <a:avLst/>
          </a:prstGeom>
        </p:spPr>
      </p:pic>
      <p:sp>
        <p:nvSpPr>
          <p:cNvPr id="9" name="Content Placeholder 1"/>
          <p:cNvSpPr txBox="1">
            <a:spLocks/>
          </p:cNvSpPr>
          <p:nvPr/>
        </p:nvSpPr>
        <p:spPr>
          <a:xfrm>
            <a:off x="1154087" y="1125400"/>
            <a:ext cx="9888516" cy="6063447"/>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3200" dirty="0" smtClean="0">
                <a:solidFill>
                  <a:schemeClr val="bg1"/>
                </a:solidFill>
                <a:latin typeface="Rockwell Condensed" panose="02060603050405020104" pitchFamily="18" charset="0"/>
              </a:rPr>
              <a:t>Numerous teacher tools are available including classroom management features, chalkboards, and specialized blocks to enhance learning.</a:t>
            </a:r>
          </a:p>
          <a:p>
            <a:pPr marL="342900" indent="-342900" algn="l">
              <a:buFont typeface="Arial" panose="020B0604020202020204" pitchFamily="34" charset="0"/>
              <a:buChar char="•"/>
            </a:pPr>
            <a:r>
              <a:rPr lang="en-US" sz="3200" dirty="0" smtClean="0">
                <a:solidFill>
                  <a:schemeClr val="bg1"/>
                </a:solidFill>
                <a:latin typeface="Rockwell Condensed" panose="02060603050405020104" pitchFamily="18" charset="0"/>
              </a:rPr>
              <a:t>Students love to collaborate.</a:t>
            </a:r>
          </a:p>
          <a:p>
            <a:pPr marL="342900" indent="-342900" algn="l">
              <a:buFont typeface="Arial" panose="020B0604020202020204" pitchFamily="34" charset="0"/>
              <a:buChar char="•"/>
            </a:pPr>
            <a:r>
              <a:rPr lang="en-US" sz="3200" dirty="0" smtClean="0">
                <a:solidFill>
                  <a:schemeClr val="bg1"/>
                </a:solidFill>
                <a:latin typeface="Rockwell Condensed" panose="02060603050405020104" pitchFamily="18" charset="0"/>
              </a:rPr>
              <a:t>Students will often extend tasks, adding their own creativity to personalize their end result. </a:t>
            </a:r>
          </a:p>
          <a:p>
            <a:pPr marL="342900" indent="-342900" algn="l">
              <a:buFont typeface="Arial" panose="020B0604020202020204" pitchFamily="34" charset="0"/>
              <a:buChar char="•"/>
            </a:pPr>
            <a:r>
              <a:rPr lang="en-US" sz="3200" dirty="0" smtClean="0">
                <a:solidFill>
                  <a:schemeClr val="bg1"/>
                </a:solidFill>
                <a:latin typeface="Rockwell Condensed" panose="02060603050405020104" pitchFamily="18" charset="0"/>
              </a:rPr>
              <a:t>Minecraft caters for a diverse range of students, allowing them to excel, regardless of personal strengths or weaknesses. </a:t>
            </a:r>
          </a:p>
          <a:p>
            <a:pPr marL="342900" indent="-342900" algn="l">
              <a:buFont typeface="Arial" panose="020B0604020202020204" pitchFamily="34" charset="0"/>
              <a:buChar char="•"/>
            </a:pPr>
            <a:r>
              <a:rPr lang="en-US" sz="3200" dirty="0" smtClean="0">
                <a:solidFill>
                  <a:schemeClr val="bg1"/>
                </a:solidFill>
                <a:latin typeface="Rockwell Condensed" panose="02060603050405020104" pitchFamily="18" charset="0"/>
              </a:rPr>
              <a:t>There are secure log ins and students can only communicate with other students in the class.</a:t>
            </a:r>
          </a:p>
          <a:p>
            <a:pPr marL="342900" indent="-342900" algn="l">
              <a:buFont typeface="Arial" panose="020B0604020202020204" pitchFamily="34" charset="0"/>
              <a:buChar char="•"/>
            </a:pPr>
            <a:endParaRPr lang="en-US" sz="3200" dirty="0" smtClean="0">
              <a:solidFill>
                <a:schemeClr val="bg1"/>
              </a:solidFill>
              <a:latin typeface="Rockwell Condensed" panose="02060603050405020104" pitchFamily="18" charset="0"/>
            </a:endParaRPr>
          </a:p>
          <a:p>
            <a:pPr marL="342900" indent="-342900" algn="l">
              <a:buFont typeface="Arial" panose="020B0604020202020204" pitchFamily="34" charset="0"/>
              <a:buChar char="•"/>
            </a:pPr>
            <a:endParaRPr lang="en-US" sz="3200" dirty="0">
              <a:solidFill>
                <a:schemeClr val="bg1"/>
              </a:solidFill>
              <a:latin typeface="Rockwell Condensed" panose="02060603050405020104" pitchFamily="18"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0538" y="6465844"/>
            <a:ext cx="327977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62130" y="154546"/>
            <a:ext cx="9272788" cy="707886"/>
          </a:xfrm>
          <a:prstGeom prst="rect">
            <a:avLst/>
          </a:prstGeom>
          <a:noFill/>
        </p:spPr>
        <p:txBody>
          <a:bodyPr wrap="square" rtlCol="0">
            <a:spAutoFit/>
          </a:bodyPr>
          <a:lstStyle/>
          <a:p>
            <a:r>
              <a:rPr lang="en-US" sz="4000" dirty="0" smtClean="0">
                <a:solidFill>
                  <a:schemeClr val="bg1"/>
                </a:solidFill>
                <a:latin typeface="Rockwell Condensed" panose="02060603050405020104" pitchFamily="18" charset="0"/>
              </a:rPr>
              <a:t>Benefits of Using Minecraft</a:t>
            </a:r>
            <a:endParaRPr lang="en-US" sz="40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2533648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180"/>
          <a:stretch/>
        </p:blipFill>
        <p:spPr>
          <a:xfrm>
            <a:off x="7148556" y="5317591"/>
            <a:ext cx="5029795" cy="2250831"/>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7554" b="66986"/>
          <a:stretch/>
        </p:blipFill>
        <p:spPr>
          <a:xfrm>
            <a:off x="-13252" y="5304339"/>
            <a:ext cx="2134968" cy="2264083"/>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67180"/>
          <a:stretch/>
        </p:blipFill>
        <p:spPr>
          <a:xfrm>
            <a:off x="2120239" y="5317591"/>
            <a:ext cx="5029795" cy="2250831"/>
          </a:xfrm>
          <a:prstGeom prst="rect">
            <a:avLst/>
          </a:prstGeom>
        </p:spPr>
      </p:pic>
      <p:sp>
        <p:nvSpPr>
          <p:cNvPr id="2" name="Rectangle 1"/>
          <p:cNvSpPr/>
          <p:nvPr/>
        </p:nvSpPr>
        <p:spPr>
          <a:xfrm>
            <a:off x="218943" y="1275009"/>
            <a:ext cx="11655378" cy="2246769"/>
          </a:xfrm>
          <a:prstGeom prst="rect">
            <a:avLst/>
          </a:prstGeom>
        </p:spPr>
        <p:txBody>
          <a:bodyPr wrap="square">
            <a:spAutoFit/>
          </a:bodyPr>
          <a:lstStyle/>
          <a:p>
            <a:pPr marL="285750" indent="-285750">
              <a:buFont typeface="Arial" panose="020B0604020202020204" pitchFamily="34" charset="0"/>
              <a:buChar char="•"/>
            </a:pPr>
            <a:r>
              <a:rPr lang="en-US" sz="2800" b="0" i="0" dirty="0" smtClean="0">
                <a:solidFill>
                  <a:schemeClr val="bg1"/>
                </a:solidFill>
                <a:effectLst/>
                <a:latin typeface="Rockwell Condensed" panose="02060603050405020104" pitchFamily="18" charset="0"/>
              </a:rPr>
              <a:t>Students are learning about such STEM fields such as geology, physics, and biology by creating models of plate tectonics, quantum behavior, and animal cells. </a:t>
            </a:r>
          </a:p>
          <a:p>
            <a:pPr marL="285750" indent="-285750">
              <a:buFont typeface="Arial" panose="020B0604020202020204" pitchFamily="34" charset="0"/>
              <a:buChar char="•"/>
            </a:pPr>
            <a:r>
              <a:rPr lang="en-US" sz="2800" b="0" i="0" dirty="0" smtClean="0">
                <a:solidFill>
                  <a:schemeClr val="bg1"/>
                </a:solidFill>
                <a:effectLst/>
                <a:latin typeface="Rockwell Condensed" panose="02060603050405020104" pitchFamily="18" charset="0"/>
              </a:rPr>
              <a:t>They are applying their understanding of mathematical concepts by using the game’s one cubic meter blocks to measure area, perimeter, and volume, as well as to demonstrate ratios and proportions, fractions, decimals, and percentages. They collect data and graph it in the game.</a:t>
            </a:r>
          </a:p>
        </p:txBody>
      </p:sp>
      <p:sp>
        <p:nvSpPr>
          <p:cNvPr id="9" name="TextBox 8"/>
          <p:cNvSpPr txBox="1"/>
          <p:nvPr/>
        </p:nvSpPr>
        <p:spPr>
          <a:xfrm>
            <a:off x="218943" y="154546"/>
            <a:ext cx="9272788" cy="523220"/>
          </a:xfrm>
          <a:prstGeom prst="rect">
            <a:avLst/>
          </a:prstGeom>
          <a:noFill/>
        </p:spPr>
        <p:txBody>
          <a:bodyPr wrap="square" rtlCol="0">
            <a:spAutoFit/>
          </a:bodyPr>
          <a:lstStyle/>
          <a:p>
            <a:r>
              <a:rPr lang="en-US" sz="2800" dirty="0" smtClean="0">
                <a:solidFill>
                  <a:schemeClr val="bg1"/>
                </a:solidFill>
                <a:latin typeface="Rockwell Condensed" panose="02060603050405020104" pitchFamily="18" charset="0"/>
              </a:rPr>
              <a:t>Benefits of Using Minecraft – STEM Learning</a:t>
            </a:r>
            <a:endParaRPr lang="en-US" sz="28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25285056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180"/>
          <a:stretch/>
        </p:blipFill>
        <p:spPr>
          <a:xfrm>
            <a:off x="7162205" y="-1491175"/>
            <a:ext cx="5029795" cy="2250831"/>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7554" b="66986"/>
          <a:stretch/>
        </p:blipFill>
        <p:spPr>
          <a:xfrm>
            <a:off x="397" y="-1504427"/>
            <a:ext cx="2134968" cy="2264083"/>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67180"/>
          <a:stretch/>
        </p:blipFill>
        <p:spPr>
          <a:xfrm>
            <a:off x="2133888" y="-1491175"/>
            <a:ext cx="5029795" cy="2250831"/>
          </a:xfrm>
          <a:prstGeom prst="rect">
            <a:avLst/>
          </a:prstGeom>
        </p:spPr>
      </p:pic>
      <p:sp>
        <p:nvSpPr>
          <p:cNvPr id="2" name="Rectangle 1"/>
          <p:cNvSpPr/>
          <p:nvPr/>
        </p:nvSpPr>
        <p:spPr>
          <a:xfrm>
            <a:off x="6127189" y="5848959"/>
            <a:ext cx="4149406" cy="369332"/>
          </a:xfrm>
          <a:prstGeom prst="rect">
            <a:avLst/>
          </a:prstGeom>
        </p:spPr>
        <p:txBody>
          <a:bodyPr wrap="none">
            <a:spAutoFit/>
          </a:bodyPr>
          <a:lstStyle/>
          <a:p>
            <a:r>
              <a:rPr lang="en-US" dirty="0" smtClean="0">
                <a:solidFill>
                  <a:schemeClr val="bg1"/>
                </a:solidFill>
              </a:rPr>
              <a:t>http://services.minecraftedu.com/worlds/</a:t>
            </a:r>
            <a:endParaRPr lang="en-US" dirty="0">
              <a:solidFill>
                <a:schemeClr val="bg1"/>
              </a:solidFill>
            </a:endParaRPr>
          </a:p>
        </p:txBody>
      </p:sp>
      <p:pic>
        <p:nvPicPr>
          <p:cNvPr id="3" name="Picture 2"/>
          <p:cNvPicPr>
            <a:picLocks noChangeAspect="1"/>
          </p:cNvPicPr>
          <p:nvPr/>
        </p:nvPicPr>
        <p:blipFill rotWithShape="1">
          <a:blip r:embed="rId3"/>
          <a:srcRect l="7715" t="7404" r="10772" b="10943"/>
          <a:stretch/>
        </p:blipFill>
        <p:spPr>
          <a:xfrm>
            <a:off x="4475019" y="1205344"/>
            <a:ext cx="7453746" cy="4197927"/>
          </a:xfrm>
          <a:prstGeom prst="rect">
            <a:avLst/>
          </a:prstGeom>
        </p:spPr>
      </p:pic>
      <p:sp>
        <p:nvSpPr>
          <p:cNvPr id="6" name="Rectangle 5"/>
          <p:cNvSpPr/>
          <p:nvPr/>
        </p:nvSpPr>
        <p:spPr>
          <a:xfrm>
            <a:off x="103033" y="1297378"/>
            <a:ext cx="3754582" cy="4401205"/>
          </a:xfrm>
          <a:prstGeom prst="rect">
            <a:avLst/>
          </a:prstGeom>
        </p:spPr>
        <p:txBody>
          <a:bodyPr wrap="square">
            <a:spAutoFit/>
          </a:bodyPr>
          <a:lstStyle/>
          <a:p>
            <a:pPr marL="285750" indent="-285750">
              <a:buFont typeface="Arial" panose="020B0604020202020204" pitchFamily="34" charset="0"/>
              <a:buChar char="•"/>
            </a:pPr>
            <a:r>
              <a:rPr lang="en-US" sz="2800" dirty="0" smtClean="0">
                <a:solidFill>
                  <a:schemeClr val="bg1"/>
                </a:solidFill>
                <a:latin typeface="Rockwell Condensed" panose="02060603050405020104" pitchFamily="18" charset="0"/>
              </a:rPr>
              <a:t>The World Library is where you go to look for worlds that other teachers and students have made that can be downloaded for you to use.</a:t>
            </a:r>
          </a:p>
          <a:p>
            <a:pPr marL="285750" indent="-285750">
              <a:buFont typeface="Arial" panose="020B0604020202020204" pitchFamily="34" charset="0"/>
              <a:buChar char="•"/>
            </a:pPr>
            <a:endParaRPr lang="en-US" sz="2800" dirty="0">
              <a:solidFill>
                <a:schemeClr val="bg1"/>
              </a:solidFill>
              <a:latin typeface="Rockwell Condensed" panose="02060603050405020104" pitchFamily="18" charset="0"/>
            </a:endParaRPr>
          </a:p>
          <a:p>
            <a:pPr marL="285750" indent="-285750">
              <a:buFont typeface="Arial" panose="020B0604020202020204" pitchFamily="34" charset="0"/>
              <a:buChar char="•"/>
            </a:pPr>
            <a:r>
              <a:rPr lang="en-US" sz="2800" dirty="0" smtClean="0">
                <a:solidFill>
                  <a:schemeClr val="bg1"/>
                </a:solidFill>
                <a:latin typeface="Rockwell Condensed" panose="02060603050405020104" pitchFamily="18" charset="0"/>
              </a:rPr>
              <a:t>You can search by subject area, age level, and world type.</a:t>
            </a:r>
          </a:p>
        </p:txBody>
      </p:sp>
    </p:spTree>
    <p:extLst>
      <p:ext uri="{BB962C8B-B14F-4D97-AF65-F5344CB8AC3E}">
        <p14:creationId xmlns:p14="http://schemas.microsoft.com/office/powerpoint/2010/main" val="105579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1948" b="67180"/>
          <a:stretch/>
        </p:blipFill>
        <p:spPr>
          <a:xfrm>
            <a:off x="7162205" y="14068"/>
            <a:ext cx="5029795" cy="745588"/>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7554" t="21527" b="66986"/>
          <a:stretch/>
        </p:blipFill>
        <p:spPr>
          <a:xfrm>
            <a:off x="397" y="-28135"/>
            <a:ext cx="2134968" cy="787791"/>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1538" b="67180"/>
          <a:stretch/>
        </p:blipFill>
        <p:spPr>
          <a:xfrm>
            <a:off x="2133888" y="-14068"/>
            <a:ext cx="5029795" cy="773724"/>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9521" b="67180"/>
          <a:stretch/>
        </p:blipFill>
        <p:spPr>
          <a:xfrm>
            <a:off x="7160727" y="5922498"/>
            <a:ext cx="5029795" cy="912063"/>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7554" t="19510" b="66986"/>
          <a:stretch/>
        </p:blipFill>
        <p:spPr>
          <a:xfrm>
            <a:off x="-1081" y="5908431"/>
            <a:ext cx="2134968" cy="926130"/>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9316" b="67180"/>
          <a:stretch/>
        </p:blipFill>
        <p:spPr>
          <a:xfrm>
            <a:off x="2132410" y="5908431"/>
            <a:ext cx="5029795" cy="926130"/>
          </a:xfrm>
          <a:prstGeom prst="rect">
            <a:avLst/>
          </a:prstGeom>
        </p:spPr>
      </p:pic>
      <p:pic>
        <p:nvPicPr>
          <p:cNvPr id="2" name="Picture 1"/>
          <p:cNvPicPr>
            <a:picLocks noChangeAspect="1"/>
          </p:cNvPicPr>
          <p:nvPr/>
        </p:nvPicPr>
        <p:blipFill rotWithShape="1">
          <a:blip r:embed="rId3"/>
          <a:srcRect l="12906" t="7468" r="14307" b="11617"/>
          <a:stretch/>
        </p:blipFill>
        <p:spPr>
          <a:xfrm>
            <a:off x="4890654" y="1039091"/>
            <a:ext cx="6927273" cy="4329545"/>
          </a:xfrm>
          <a:prstGeom prst="rect">
            <a:avLst/>
          </a:prstGeom>
        </p:spPr>
      </p:pic>
      <p:sp>
        <p:nvSpPr>
          <p:cNvPr id="3" name="TextBox 2"/>
          <p:cNvSpPr txBox="1"/>
          <p:nvPr/>
        </p:nvSpPr>
        <p:spPr>
          <a:xfrm>
            <a:off x="577583" y="2395470"/>
            <a:ext cx="4069724" cy="1384995"/>
          </a:xfrm>
          <a:prstGeom prst="rect">
            <a:avLst/>
          </a:prstGeom>
          <a:noFill/>
        </p:spPr>
        <p:txBody>
          <a:bodyPr wrap="square" rtlCol="0">
            <a:spAutoFit/>
          </a:bodyPr>
          <a:lstStyle/>
          <a:p>
            <a:r>
              <a:rPr lang="en-US" sz="2800" dirty="0" smtClean="0">
                <a:solidFill>
                  <a:schemeClr val="bg1"/>
                </a:solidFill>
                <a:latin typeface="Rockwell Condensed" panose="02060603050405020104" pitchFamily="18" charset="0"/>
              </a:rPr>
              <a:t>Here is an example of a literacy activity that can be found in the database.</a:t>
            </a:r>
            <a:endParaRPr lang="en-US" sz="28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3902023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7414" b="67180"/>
          <a:stretch/>
        </p:blipFill>
        <p:spPr>
          <a:xfrm rot="5400000">
            <a:off x="9139452" y="3797957"/>
            <a:ext cx="5029795" cy="1056543"/>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7554" t="6192" r="21161" b="66986"/>
          <a:stretch/>
        </p:blipFill>
        <p:spPr>
          <a:xfrm>
            <a:off x="11126079" y="-28135"/>
            <a:ext cx="1070611" cy="1839466"/>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7414" b="67180"/>
          <a:stretch/>
        </p:blipFill>
        <p:spPr>
          <a:xfrm rot="5400000">
            <a:off x="-1986626" y="3797957"/>
            <a:ext cx="5029795" cy="1056543"/>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7554" t="6192" r="21161" b="66986"/>
          <a:stretch/>
        </p:blipFill>
        <p:spPr>
          <a:xfrm>
            <a:off x="1" y="-28135"/>
            <a:ext cx="1070611" cy="1839466"/>
          </a:xfrm>
          <a:prstGeom prst="rect">
            <a:avLst/>
          </a:prstGeom>
        </p:spPr>
      </p:pic>
      <p:sp>
        <p:nvSpPr>
          <p:cNvPr id="2" name="TextBox 1"/>
          <p:cNvSpPr txBox="1"/>
          <p:nvPr/>
        </p:nvSpPr>
        <p:spPr>
          <a:xfrm>
            <a:off x="1357745" y="346364"/>
            <a:ext cx="9531928"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bg1"/>
                </a:solidFill>
                <a:latin typeface="Rockwell Condensed" panose="02060603050405020104" pitchFamily="18" charset="0"/>
              </a:rPr>
              <a:t>Minecraft creates high levels of engagement and creativity in users.</a:t>
            </a:r>
          </a:p>
          <a:p>
            <a:pPr marL="457200" indent="-457200">
              <a:buFont typeface="Arial" panose="020B0604020202020204" pitchFamily="34" charset="0"/>
              <a:buChar char="•"/>
            </a:pPr>
            <a:r>
              <a:rPr lang="en-US" sz="2800" dirty="0" smtClean="0">
                <a:solidFill>
                  <a:schemeClr val="bg1"/>
                </a:solidFill>
                <a:latin typeface="Rockwell Condensed" panose="02060603050405020104" pitchFamily="18" charset="0"/>
              </a:rPr>
              <a:t>Students use higher order thinking skills while completing assignments.</a:t>
            </a:r>
          </a:p>
          <a:p>
            <a:pPr marL="457200" indent="-457200">
              <a:buFont typeface="Arial" panose="020B0604020202020204" pitchFamily="34" charset="0"/>
              <a:buChar char="•"/>
            </a:pPr>
            <a:r>
              <a:rPr lang="en-US" sz="2800" dirty="0" smtClean="0">
                <a:solidFill>
                  <a:schemeClr val="bg1"/>
                </a:solidFill>
                <a:latin typeface="Rockwell Condensed" panose="02060603050405020104" pitchFamily="18" charset="0"/>
              </a:rPr>
              <a:t>Students </a:t>
            </a:r>
            <a:r>
              <a:rPr lang="en-US" sz="2800" dirty="0">
                <a:solidFill>
                  <a:schemeClr val="bg1"/>
                </a:solidFill>
                <a:latin typeface="Rockwell Condensed" panose="02060603050405020104" pitchFamily="18" charset="0"/>
              </a:rPr>
              <a:t>are deeply engaged in active and creative problem-solving, collaboration, and rich content </a:t>
            </a:r>
            <a:r>
              <a:rPr lang="en-US" sz="2800" dirty="0" smtClean="0">
                <a:solidFill>
                  <a:schemeClr val="bg1"/>
                </a:solidFill>
                <a:latin typeface="Rockwell Condensed" panose="02060603050405020104" pitchFamily="18" charset="0"/>
              </a:rPr>
              <a:t>creation.</a:t>
            </a:r>
            <a:endParaRPr lang="en-US" sz="2800" dirty="0">
              <a:solidFill>
                <a:schemeClr val="bg1"/>
              </a:solidFill>
              <a:latin typeface="Rockwell Condensed" panose="02060603050405020104"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5728" y="2781835"/>
            <a:ext cx="6349285" cy="3571473"/>
          </a:xfrm>
          <a:prstGeom prst="rect">
            <a:avLst/>
          </a:prstGeom>
        </p:spPr>
      </p:pic>
    </p:spTree>
    <p:extLst>
      <p:ext uri="{BB962C8B-B14F-4D97-AF65-F5344CB8AC3E}">
        <p14:creationId xmlns:p14="http://schemas.microsoft.com/office/powerpoint/2010/main" val="611330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948" b="67180"/>
          <a:stretch/>
        </p:blipFill>
        <p:spPr>
          <a:xfrm>
            <a:off x="7162205" y="14068"/>
            <a:ext cx="5029795" cy="745588"/>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7554" t="21527" b="66986"/>
          <a:stretch/>
        </p:blipFill>
        <p:spPr>
          <a:xfrm>
            <a:off x="397" y="-28135"/>
            <a:ext cx="2134968" cy="787791"/>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1538" b="67180"/>
          <a:stretch/>
        </p:blipFill>
        <p:spPr>
          <a:xfrm>
            <a:off x="2133888" y="-14068"/>
            <a:ext cx="5029795" cy="773724"/>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9521" b="67180"/>
          <a:stretch/>
        </p:blipFill>
        <p:spPr>
          <a:xfrm>
            <a:off x="7160727" y="5922498"/>
            <a:ext cx="5029795" cy="912063"/>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7554" t="19510" b="66986"/>
          <a:stretch/>
        </p:blipFill>
        <p:spPr>
          <a:xfrm>
            <a:off x="-1081" y="5908431"/>
            <a:ext cx="2134968" cy="92613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19316" b="67180"/>
          <a:stretch/>
        </p:blipFill>
        <p:spPr>
          <a:xfrm>
            <a:off x="2132410" y="5908431"/>
            <a:ext cx="5029795" cy="926130"/>
          </a:xfrm>
          <a:prstGeom prst="rect">
            <a:avLst/>
          </a:prstGeom>
        </p:spPr>
      </p:pic>
      <p:pic>
        <p:nvPicPr>
          <p:cNvPr id="2" name="OJzriaJvvLw"/>
          <p:cNvPicPr>
            <a:picLocks noRot="1" noChangeAspect="1"/>
          </p:cNvPicPr>
          <p:nvPr>
            <a:videoFile r:link="rId1"/>
          </p:nvPr>
        </p:nvPicPr>
        <p:blipFill>
          <a:blip r:embed="rId4"/>
          <a:stretch>
            <a:fillRect/>
          </a:stretch>
        </p:blipFill>
        <p:spPr>
          <a:xfrm>
            <a:off x="2692674" y="2052972"/>
            <a:ext cx="6693877" cy="3765306"/>
          </a:xfrm>
          <a:prstGeom prst="rect">
            <a:avLst/>
          </a:prstGeom>
        </p:spPr>
      </p:pic>
      <p:sp>
        <p:nvSpPr>
          <p:cNvPr id="3" name="TextBox 2"/>
          <p:cNvSpPr txBox="1"/>
          <p:nvPr/>
        </p:nvSpPr>
        <p:spPr>
          <a:xfrm>
            <a:off x="309094" y="927279"/>
            <a:ext cx="10998558" cy="1107996"/>
          </a:xfrm>
          <a:prstGeom prst="rect">
            <a:avLst/>
          </a:prstGeom>
          <a:noFill/>
        </p:spPr>
        <p:txBody>
          <a:bodyPr wrap="square" rtlCol="0">
            <a:spAutoFit/>
          </a:bodyPr>
          <a:lstStyle/>
          <a:p>
            <a:r>
              <a:rPr lang="en-US" sz="6600" dirty="0" smtClean="0">
                <a:solidFill>
                  <a:schemeClr val="bg1"/>
                </a:solidFill>
                <a:latin typeface="Rockwell Condensed" panose="02060603050405020104" pitchFamily="18" charset="0"/>
              </a:rPr>
              <a:t>Collaborative Learning</a:t>
            </a:r>
            <a:endParaRPr lang="en-US" sz="66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30952523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180"/>
          <a:stretch/>
        </p:blipFill>
        <p:spPr>
          <a:xfrm>
            <a:off x="7148556" y="5317591"/>
            <a:ext cx="5029795" cy="2250831"/>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7554" b="66986"/>
          <a:stretch/>
        </p:blipFill>
        <p:spPr>
          <a:xfrm>
            <a:off x="-13252" y="5304339"/>
            <a:ext cx="2134968" cy="2264083"/>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67180"/>
          <a:stretch/>
        </p:blipFill>
        <p:spPr>
          <a:xfrm>
            <a:off x="2120239" y="5317591"/>
            <a:ext cx="5029795" cy="2250831"/>
          </a:xfrm>
          <a:prstGeom prst="rect">
            <a:avLst/>
          </a:prstGeom>
        </p:spPr>
      </p:pic>
      <p:sp>
        <p:nvSpPr>
          <p:cNvPr id="2" name="TextBox 1"/>
          <p:cNvSpPr txBox="1"/>
          <p:nvPr/>
        </p:nvSpPr>
        <p:spPr>
          <a:xfrm>
            <a:off x="373487" y="1353843"/>
            <a:ext cx="11291455" cy="954107"/>
          </a:xfrm>
          <a:prstGeom prst="rect">
            <a:avLst/>
          </a:prstGeom>
          <a:noFill/>
        </p:spPr>
        <p:txBody>
          <a:bodyPr wrap="square" rtlCol="0">
            <a:spAutoFit/>
          </a:bodyPr>
          <a:lstStyle/>
          <a:p>
            <a:r>
              <a:rPr lang="en-US" sz="2800" dirty="0" smtClean="0">
                <a:solidFill>
                  <a:schemeClr val="bg1"/>
                </a:solidFill>
                <a:latin typeface="Rockwell Condensed" panose="02060603050405020104" pitchFamily="18" charset="0"/>
              </a:rPr>
              <a:t>Minecraft is appropriate for ages 5 through adults.</a:t>
            </a:r>
          </a:p>
          <a:p>
            <a:r>
              <a:rPr lang="en-US" sz="2800" dirty="0" smtClean="0">
                <a:solidFill>
                  <a:schemeClr val="bg1"/>
                </a:solidFill>
                <a:latin typeface="Rockwell Condensed" panose="02060603050405020104" pitchFamily="18" charset="0"/>
              </a:rPr>
              <a:t>There are pre-made lesson plans available for elementary, middle, and high school levels.</a:t>
            </a:r>
            <a:endParaRPr lang="en-US" sz="2800" dirty="0">
              <a:solidFill>
                <a:schemeClr val="bg1"/>
              </a:solidFill>
              <a:latin typeface="Rockwell Condensed" panose="02060603050405020104" pitchFamily="18" charset="0"/>
            </a:endParaRPr>
          </a:p>
        </p:txBody>
      </p:sp>
      <p:sp>
        <p:nvSpPr>
          <p:cNvPr id="3" name="TextBox 2"/>
          <p:cNvSpPr txBox="1"/>
          <p:nvPr/>
        </p:nvSpPr>
        <p:spPr>
          <a:xfrm>
            <a:off x="373487" y="347730"/>
            <a:ext cx="4868214" cy="646331"/>
          </a:xfrm>
          <a:prstGeom prst="rect">
            <a:avLst/>
          </a:prstGeom>
          <a:noFill/>
        </p:spPr>
        <p:txBody>
          <a:bodyPr wrap="square" rtlCol="0">
            <a:spAutoFit/>
          </a:bodyPr>
          <a:lstStyle/>
          <a:p>
            <a:r>
              <a:rPr lang="en-US" sz="3600" dirty="0" smtClean="0">
                <a:solidFill>
                  <a:schemeClr val="bg1"/>
                </a:solidFill>
                <a:latin typeface="Rockwell Condensed" panose="02060603050405020104" pitchFamily="18" charset="0"/>
              </a:rPr>
              <a:t>Ages of use</a:t>
            </a:r>
            <a:endParaRPr lang="en-US" sz="3600" dirty="0">
              <a:solidFill>
                <a:schemeClr val="bg1"/>
              </a:solidFill>
              <a:latin typeface="Rockwell Condensed" panose="02060603050405020104" pitchFamily="18" charset="0"/>
            </a:endParaRPr>
          </a:p>
        </p:txBody>
      </p:sp>
      <p:pic>
        <p:nvPicPr>
          <p:cNvPr id="6" name="Picture 5"/>
          <p:cNvPicPr>
            <a:picLocks noChangeAspect="1"/>
          </p:cNvPicPr>
          <p:nvPr/>
        </p:nvPicPr>
        <p:blipFill rotWithShape="1">
          <a:blip r:embed="rId3"/>
          <a:srcRect t="17406" b="16028"/>
          <a:stretch/>
        </p:blipFill>
        <p:spPr>
          <a:xfrm>
            <a:off x="1054232" y="2667732"/>
            <a:ext cx="9463424" cy="3541691"/>
          </a:xfrm>
          <a:prstGeom prst="rect">
            <a:avLst/>
          </a:prstGeom>
        </p:spPr>
      </p:pic>
    </p:spTree>
    <p:extLst>
      <p:ext uri="{BB962C8B-B14F-4D97-AF65-F5344CB8AC3E}">
        <p14:creationId xmlns:p14="http://schemas.microsoft.com/office/powerpoint/2010/main" val="1121502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67180"/>
          <a:stretch/>
        </p:blipFill>
        <p:spPr>
          <a:xfrm>
            <a:off x="7148556" y="5317591"/>
            <a:ext cx="5029795" cy="225083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7554" b="66986"/>
          <a:stretch/>
        </p:blipFill>
        <p:spPr>
          <a:xfrm>
            <a:off x="-13252" y="5304339"/>
            <a:ext cx="2134968" cy="2264083"/>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67180"/>
          <a:stretch/>
        </p:blipFill>
        <p:spPr>
          <a:xfrm>
            <a:off x="2120239" y="5317591"/>
            <a:ext cx="5029795" cy="2250831"/>
          </a:xfrm>
          <a:prstGeom prst="rect">
            <a:avLst/>
          </a:prstGeom>
        </p:spPr>
      </p:pic>
      <p:pic>
        <p:nvPicPr>
          <p:cNvPr id="2" name="9enOFHWzdCQ"/>
          <p:cNvPicPr>
            <a:picLocks noRot="1" noChangeAspect="1"/>
          </p:cNvPicPr>
          <p:nvPr>
            <a:videoFile r:link="rId1"/>
          </p:nvPr>
        </p:nvPicPr>
        <p:blipFill>
          <a:blip r:embed="rId4"/>
          <a:stretch>
            <a:fillRect/>
          </a:stretch>
        </p:blipFill>
        <p:spPr>
          <a:xfrm>
            <a:off x="2753933" y="1404584"/>
            <a:ext cx="6136816" cy="3451959"/>
          </a:xfrm>
          <a:prstGeom prst="rect">
            <a:avLst/>
          </a:prstGeom>
        </p:spPr>
      </p:pic>
      <p:sp>
        <p:nvSpPr>
          <p:cNvPr id="3" name="TextBox 2"/>
          <p:cNvSpPr txBox="1"/>
          <p:nvPr/>
        </p:nvSpPr>
        <p:spPr>
          <a:xfrm>
            <a:off x="103031" y="66064"/>
            <a:ext cx="10805375" cy="1107996"/>
          </a:xfrm>
          <a:prstGeom prst="rect">
            <a:avLst/>
          </a:prstGeom>
          <a:noFill/>
        </p:spPr>
        <p:txBody>
          <a:bodyPr wrap="square" rtlCol="0">
            <a:spAutoFit/>
          </a:bodyPr>
          <a:lstStyle/>
          <a:p>
            <a:r>
              <a:rPr lang="en-US" sz="6600" dirty="0" smtClean="0">
                <a:solidFill>
                  <a:schemeClr val="bg1"/>
                </a:solidFill>
                <a:latin typeface="Rockwell Condensed" panose="02060603050405020104" pitchFamily="18" charset="0"/>
              </a:rPr>
              <a:t>Tangible Learning Outcomes</a:t>
            </a:r>
            <a:endParaRPr lang="en-US" sz="66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2962341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180"/>
          <a:stretch/>
        </p:blipFill>
        <p:spPr>
          <a:xfrm>
            <a:off x="7162205" y="-1491175"/>
            <a:ext cx="5029795" cy="2250831"/>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7554" b="66986"/>
          <a:stretch/>
        </p:blipFill>
        <p:spPr>
          <a:xfrm>
            <a:off x="397" y="-1504427"/>
            <a:ext cx="2134968" cy="2264083"/>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67180"/>
          <a:stretch/>
        </p:blipFill>
        <p:spPr>
          <a:xfrm>
            <a:off x="2133888" y="-1491175"/>
            <a:ext cx="5029795" cy="2250831"/>
          </a:xfrm>
          <a:prstGeom prst="rect">
            <a:avLst/>
          </a:prstGeom>
        </p:spPr>
      </p:pic>
      <p:sp>
        <p:nvSpPr>
          <p:cNvPr id="2" name="Rectangle 1"/>
          <p:cNvSpPr/>
          <p:nvPr/>
        </p:nvSpPr>
        <p:spPr>
          <a:xfrm>
            <a:off x="540913" y="2343955"/>
            <a:ext cx="11178862" cy="4093428"/>
          </a:xfrm>
          <a:prstGeom prst="rect">
            <a:avLst/>
          </a:prstGeom>
        </p:spPr>
        <p:txBody>
          <a:bodyPr wrap="square">
            <a:spAutoFit/>
          </a:bodyPr>
          <a:lstStyle/>
          <a:p>
            <a:r>
              <a:rPr lang="en-US" sz="2000" dirty="0">
                <a:solidFill>
                  <a:schemeClr val="bg1"/>
                </a:solidFill>
                <a:latin typeface="Rockwell Condensed" panose="02060603050405020104" pitchFamily="18" charset="0"/>
              </a:rPr>
              <a:t>Cordova, D. I., and M. R. Lepper. 1996. Intrinsic motivation and the process of learning: Beneficial effects of contextualization, personalization, and choice. Journal of Educational Psychology 88:715-730.</a:t>
            </a:r>
            <a:endParaRPr lang="en-US" sz="2000" dirty="0" smtClean="0">
              <a:solidFill>
                <a:schemeClr val="bg1"/>
              </a:solidFill>
              <a:latin typeface="Rockwell Condensed" panose="02060603050405020104" pitchFamily="18" charset="0"/>
            </a:endParaRPr>
          </a:p>
          <a:p>
            <a:endParaRPr lang="en-US" sz="2000" dirty="0">
              <a:solidFill>
                <a:schemeClr val="bg1"/>
              </a:solidFill>
              <a:latin typeface="Rockwell Condensed" panose="02060603050405020104" pitchFamily="18" charset="0"/>
            </a:endParaRPr>
          </a:p>
          <a:p>
            <a:r>
              <a:rPr lang="en-US" sz="2000" dirty="0" smtClean="0">
                <a:solidFill>
                  <a:schemeClr val="bg1"/>
                </a:solidFill>
                <a:latin typeface="Rockwell Condensed" panose="02060603050405020104" pitchFamily="18" charset="0"/>
              </a:rPr>
              <a:t>Gee</a:t>
            </a:r>
            <a:r>
              <a:rPr lang="en-US" sz="2000" dirty="0">
                <a:solidFill>
                  <a:schemeClr val="bg1"/>
                </a:solidFill>
                <a:latin typeface="Rockwell Condensed" panose="02060603050405020104" pitchFamily="18" charset="0"/>
              </a:rPr>
              <a:t>, J. P. 2003. What video games have to teach us about learning and literacy. New York: Palgrave Macmillan</a:t>
            </a:r>
            <a:r>
              <a:rPr lang="en-US" sz="2000" dirty="0" smtClean="0">
                <a:solidFill>
                  <a:schemeClr val="bg1"/>
                </a:solidFill>
                <a:latin typeface="Rockwell Condensed" panose="02060603050405020104" pitchFamily="18" charset="0"/>
              </a:rPr>
              <a:t>.</a:t>
            </a:r>
            <a:endParaRPr lang="en-US" sz="2000" dirty="0">
              <a:solidFill>
                <a:schemeClr val="bg1"/>
              </a:solidFill>
              <a:latin typeface="Rockwell Condensed" panose="02060603050405020104" pitchFamily="18" charset="0"/>
            </a:endParaRPr>
          </a:p>
          <a:p>
            <a:endParaRPr lang="en-US" sz="2000" dirty="0" smtClean="0">
              <a:solidFill>
                <a:schemeClr val="bg1"/>
              </a:solidFill>
              <a:latin typeface="Rockwell Condensed" panose="02060603050405020104" pitchFamily="18" charset="0"/>
            </a:endParaRPr>
          </a:p>
          <a:p>
            <a:r>
              <a:rPr lang="en-US" sz="2000" dirty="0" smtClean="0">
                <a:solidFill>
                  <a:schemeClr val="bg1"/>
                </a:solidFill>
                <a:latin typeface="Rockwell Condensed" panose="02060603050405020104" pitchFamily="18" charset="0"/>
              </a:rPr>
              <a:t>Klopfer, E., Osterweil, S., and Salen, K (2009). Moving Learning Games Forward. Educational Arcade. Massachusetts, Massachusetts Institute of Technology</a:t>
            </a:r>
            <a:r>
              <a:rPr lang="en-US" sz="2000" b="1" dirty="0" smtClean="0">
                <a:solidFill>
                  <a:schemeClr val="bg1"/>
                </a:solidFill>
                <a:latin typeface="Rockwell Condensed" panose="02060603050405020104" pitchFamily="18" charset="0"/>
              </a:rPr>
              <a:t>: </a:t>
            </a:r>
            <a:r>
              <a:rPr lang="en-US" sz="2000" dirty="0" smtClean="0">
                <a:solidFill>
                  <a:schemeClr val="bg1"/>
                </a:solidFill>
                <a:latin typeface="Rockwell Condensed" panose="02060603050405020104" pitchFamily="18" charset="0"/>
              </a:rPr>
              <a:t>58.</a:t>
            </a:r>
          </a:p>
          <a:p>
            <a:endParaRPr lang="en-US" sz="2000" dirty="0">
              <a:solidFill>
                <a:schemeClr val="bg1"/>
              </a:solidFill>
              <a:latin typeface="Rockwell Condensed" panose="02060603050405020104" pitchFamily="18" charset="0"/>
            </a:endParaRPr>
          </a:p>
          <a:p>
            <a:r>
              <a:rPr lang="en-US" sz="2000" dirty="0">
                <a:solidFill>
                  <a:schemeClr val="bg1"/>
                </a:solidFill>
                <a:latin typeface="Rockwell Condensed" panose="02060603050405020104" pitchFamily="18" charset="0"/>
              </a:rPr>
              <a:t>Malone, T. W. 1981. Toward a theory of intrinsically motivating instruction. Cognitive Science 4:333-369. </a:t>
            </a:r>
            <a:endParaRPr lang="en-US" sz="2000" dirty="0" smtClean="0">
              <a:solidFill>
                <a:schemeClr val="bg1"/>
              </a:solidFill>
              <a:latin typeface="Rockwell Condensed" panose="02060603050405020104" pitchFamily="18" charset="0"/>
            </a:endParaRPr>
          </a:p>
          <a:p>
            <a:endParaRPr lang="en-US" sz="2000" dirty="0">
              <a:solidFill>
                <a:schemeClr val="bg1"/>
              </a:solidFill>
              <a:latin typeface="Rockwell Condensed" panose="02060603050405020104" pitchFamily="18" charset="0"/>
            </a:endParaRPr>
          </a:p>
          <a:p>
            <a:r>
              <a:rPr lang="en-US" sz="2000" dirty="0" smtClean="0">
                <a:solidFill>
                  <a:schemeClr val="bg1"/>
                </a:solidFill>
                <a:latin typeface="Rockwell Condensed" panose="02060603050405020104" pitchFamily="18" charset="0"/>
              </a:rPr>
              <a:t>Piaget</a:t>
            </a:r>
            <a:r>
              <a:rPr lang="en-US" sz="2000" dirty="0">
                <a:solidFill>
                  <a:schemeClr val="bg1"/>
                </a:solidFill>
                <a:latin typeface="Rockwell Condensed" panose="02060603050405020104" pitchFamily="18" charset="0"/>
              </a:rPr>
              <a:t>, J. 1962. Play, dreams and imitation in childhood. New York: Norton.</a:t>
            </a:r>
            <a:endParaRPr lang="en-US" sz="2000" dirty="0" smtClean="0">
              <a:solidFill>
                <a:schemeClr val="bg1"/>
              </a:solidFill>
              <a:latin typeface="Rockwell Condensed" panose="02060603050405020104" pitchFamily="18" charset="0"/>
            </a:endParaRPr>
          </a:p>
          <a:p>
            <a:endParaRPr lang="en-US" sz="2000" dirty="0">
              <a:solidFill>
                <a:schemeClr val="bg1"/>
              </a:solidFill>
              <a:latin typeface="Rockwell Condensed" panose="02060603050405020104" pitchFamily="18" charset="0"/>
            </a:endParaRPr>
          </a:p>
          <a:p>
            <a:endParaRPr lang="en-US" sz="2000" dirty="0">
              <a:solidFill>
                <a:schemeClr val="bg1"/>
              </a:solidFill>
              <a:latin typeface="Rockwell Condensed" panose="02060603050405020104" pitchFamily="18" charset="0"/>
            </a:endParaRPr>
          </a:p>
        </p:txBody>
      </p:sp>
      <p:sp>
        <p:nvSpPr>
          <p:cNvPr id="3" name="TextBox 2"/>
          <p:cNvSpPr txBox="1"/>
          <p:nvPr/>
        </p:nvSpPr>
        <p:spPr>
          <a:xfrm>
            <a:off x="540913" y="1107583"/>
            <a:ext cx="5009881" cy="923330"/>
          </a:xfrm>
          <a:prstGeom prst="rect">
            <a:avLst/>
          </a:prstGeom>
          <a:noFill/>
        </p:spPr>
        <p:txBody>
          <a:bodyPr wrap="square" rtlCol="0">
            <a:spAutoFit/>
          </a:bodyPr>
          <a:lstStyle/>
          <a:p>
            <a:r>
              <a:rPr lang="en-US" sz="5400" dirty="0" smtClean="0">
                <a:solidFill>
                  <a:schemeClr val="bg1"/>
                </a:solidFill>
                <a:latin typeface="Rockwell Condensed" panose="02060603050405020104" pitchFamily="18" charset="0"/>
              </a:rPr>
              <a:t>References</a:t>
            </a:r>
            <a:endParaRPr lang="en-US" sz="54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3888040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180"/>
          <a:stretch/>
        </p:blipFill>
        <p:spPr>
          <a:xfrm>
            <a:off x="7148556" y="5317591"/>
            <a:ext cx="5029795" cy="2250831"/>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7554" b="66986"/>
          <a:stretch/>
        </p:blipFill>
        <p:spPr>
          <a:xfrm>
            <a:off x="-13252" y="5304339"/>
            <a:ext cx="2134968" cy="2264083"/>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67180"/>
          <a:stretch/>
        </p:blipFill>
        <p:spPr>
          <a:xfrm>
            <a:off x="2120239" y="5317591"/>
            <a:ext cx="5029795" cy="2250831"/>
          </a:xfrm>
          <a:prstGeom prst="rect">
            <a:avLst/>
          </a:prstGeom>
        </p:spPr>
      </p:pic>
      <p:sp>
        <p:nvSpPr>
          <p:cNvPr id="2" name="TextBox 1"/>
          <p:cNvSpPr txBox="1"/>
          <p:nvPr/>
        </p:nvSpPr>
        <p:spPr>
          <a:xfrm>
            <a:off x="193183" y="334851"/>
            <a:ext cx="11449318" cy="1107996"/>
          </a:xfrm>
          <a:prstGeom prst="rect">
            <a:avLst/>
          </a:prstGeom>
          <a:noFill/>
        </p:spPr>
        <p:txBody>
          <a:bodyPr wrap="square" rtlCol="0">
            <a:spAutoFit/>
          </a:bodyPr>
          <a:lstStyle/>
          <a:p>
            <a:r>
              <a:rPr lang="en-US" sz="6600" dirty="0" smtClean="0">
                <a:solidFill>
                  <a:schemeClr val="bg1"/>
                </a:solidFill>
                <a:latin typeface="Rockwell Condensed" panose="02060603050405020104" pitchFamily="18" charset="0"/>
              </a:rPr>
              <a:t>What is Minecraft?</a:t>
            </a:r>
            <a:endParaRPr lang="en-US" sz="6600" dirty="0">
              <a:solidFill>
                <a:schemeClr val="bg1"/>
              </a:solidFill>
              <a:latin typeface="Rockwell Condensed" panose="02060603050405020104" pitchFamily="18" charset="0"/>
            </a:endParaRPr>
          </a:p>
        </p:txBody>
      </p:sp>
      <p:sp>
        <p:nvSpPr>
          <p:cNvPr id="3" name="TextBox 2"/>
          <p:cNvSpPr txBox="1"/>
          <p:nvPr/>
        </p:nvSpPr>
        <p:spPr>
          <a:xfrm>
            <a:off x="321972" y="1488564"/>
            <a:ext cx="9672034" cy="3785652"/>
          </a:xfrm>
          <a:prstGeom prst="rect">
            <a:avLst/>
          </a:prstGeom>
          <a:noFill/>
        </p:spPr>
        <p:txBody>
          <a:bodyPr wrap="square" rtlCol="0">
            <a:spAutoFit/>
          </a:bodyPr>
          <a:lstStyle/>
          <a:p>
            <a:pPr marL="342900" indent="-342900">
              <a:buFont typeface="Arial" panose="020B0604020202020204" pitchFamily="34" charset="0"/>
              <a:buChar char="•"/>
            </a:pPr>
            <a:r>
              <a:rPr lang="en-US" sz="4000" dirty="0">
                <a:solidFill>
                  <a:schemeClr val="bg1"/>
                </a:solidFill>
                <a:latin typeface="Rockwell Condensed" panose="02060603050405020104" pitchFamily="18" charset="0"/>
              </a:rPr>
              <a:t>Minecraft is a game where you </a:t>
            </a:r>
            <a:r>
              <a:rPr lang="en-US" sz="4000" dirty="0" smtClean="0">
                <a:solidFill>
                  <a:schemeClr val="bg1"/>
                </a:solidFill>
                <a:latin typeface="Rockwell Condensed" panose="02060603050405020104" pitchFamily="18" charset="0"/>
              </a:rPr>
              <a:t>dig </a:t>
            </a:r>
            <a:r>
              <a:rPr lang="en-US" sz="4000" dirty="0">
                <a:solidFill>
                  <a:schemeClr val="bg1"/>
                </a:solidFill>
                <a:latin typeface="Rockwell Condensed" panose="02060603050405020104" pitchFamily="18" charset="0"/>
              </a:rPr>
              <a:t>and build </a:t>
            </a:r>
            <a:r>
              <a:rPr lang="en-US" sz="4000" dirty="0" smtClean="0">
                <a:solidFill>
                  <a:schemeClr val="bg1"/>
                </a:solidFill>
                <a:latin typeface="Rockwell Condensed" panose="02060603050405020104" pitchFamily="18" charset="0"/>
              </a:rPr>
              <a:t>different </a:t>
            </a:r>
            <a:r>
              <a:rPr lang="en-US" sz="4000" dirty="0">
                <a:solidFill>
                  <a:schemeClr val="bg1"/>
                </a:solidFill>
                <a:latin typeface="Rockwell Condensed" panose="02060603050405020104" pitchFamily="18" charset="0"/>
              </a:rPr>
              <a:t>kinds of 3D blocks within a large world of varying terrains and habitats to </a:t>
            </a:r>
            <a:r>
              <a:rPr lang="en-US" sz="4000" dirty="0" smtClean="0">
                <a:solidFill>
                  <a:schemeClr val="bg1"/>
                </a:solidFill>
                <a:latin typeface="Rockwell Condensed" panose="02060603050405020104" pitchFamily="18" charset="0"/>
              </a:rPr>
              <a:t>explore</a:t>
            </a:r>
          </a:p>
          <a:p>
            <a:pPr marL="342900" indent="-342900">
              <a:buFont typeface="Arial" panose="020B0604020202020204" pitchFamily="34" charset="0"/>
              <a:buChar char="•"/>
            </a:pPr>
            <a:r>
              <a:rPr lang="en-US" sz="4000" dirty="0">
                <a:solidFill>
                  <a:schemeClr val="bg1"/>
                </a:solidFill>
                <a:latin typeface="Rockwell Condensed" panose="02060603050405020104" pitchFamily="18" charset="0"/>
              </a:rPr>
              <a:t>It is an independent computer </a:t>
            </a:r>
            <a:r>
              <a:rPr lang="en-US" sz="4000" dirty="0" smtClean="0">
                <a:solidFill>
                  <a:schemeClr val="bg1"/>
                </a:solidFill>
                <a:latin typeface="Rockwell Condensed" panose="02060603050405020104" pitchFamily="18" charset="0"/>
              </a:rPr>
              <a:t>game and virtual world environment </a:t>
            </a:r>
            <a:r>
              <a:rPr lang="en-US" sz="4000" dirty="0">
                <a:solidFill>
                  <a:schemeClr val="bg1"/>
                </a:solidFill>
                <a:latin typeface="Rockwell Condensed" panose="02060603050405020104" pitchFamily="18" charset="0"/>
              </a:rPr>
              <a:t>designed in 2009 </a:t>
            </a:r>
            <a:endParaRPr lang="en-US" sz="4000" dirty="0" smtClean="0">
              <a:solidFill>
                <a:schemeClr val="bg1"/>
              </a:solidFill>
              <a:latin typeface="Rockwell Condensed" panose="02060603050405020104" pitchFamily="18" charset="0"/>
            </a:endParaRPr>
          </a:p>
          <a:p>
            <a:pPr marL="342900" indent="-342900">
              <a:buFont typeface="Arial" panose="020B0604020202020204" pitchFamily="34" charset="0"/>
              <a:buChar char="•"/>
            </a:pPr>
            <a:r>
              <a:rPr lang="en-US" sz="4000" dirty="0" smtClean="0">
                <a:solidFill>
                  <a:schemeClr val="bg1"/>
                </a:solidFill>
                <a:latin typeface="Rockwell Condensed" panose="02060603050405020104" pitchFamily="18" charset="0"/>
              </a:rPr>
              <a:t>It </a:t>
            </a:r>
            <a:r>
              <a:rPr lang="en-US" sz="4000" dirty="0">
                <a:solidFill>
                  <a:schemeClr val="bg1"/>
                </a:solidFill>
                <a:latin typeface="Rockwell Condensed" panose="02060603050405020104" pitchFamily="18" charset="0"/>
              </a:rPr>
              <a:t>now has over 100 million registered </a:t>
            </a:r>
            <a:r>
              <a:rPr lang="en-US" sz="4000" dirty="0" smtClean="0">
                <a:solidFill>
                  <a:schemeClr val="bg1"/>
                </a:solidFill>
                <a:latin typeface="Rockwell Condensed" panose="02060603050405020104" pitchFamily="18" charset="0"/>
              </a:rPr>
              <a:t>users</a:t>
            </a:r>
            <a:endParaRPr lang="en-US" sz="40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3219498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7414" b="67180"/>
          <a:stretch/>
        </p:blipFill>
        <p:spPr>
          <a:xfrm rot="5400000">
            <a:off x="9139452" y="3797957"/>
            <a:ext cx="5029795" cy="105654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7554" t="6192" r="21161" b="66986"/>
          <a:stretch/>
        </p:blipFill>
        <p:spPr>
          <a:xfrm>
            <a:off x="11126079" y="-28135"/>
            <a:ext cx="1070611" cy="183946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7414" b="67180"/>
          <a:stretch/>
        </p:blipFill>
        <p:spPr>
          <a:xfrm rot="5400000">
            <a:off x="-1986626" y="3797957"/>
            <a:ext cx="5029795" cy="1056543"/>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57554" t="6192" r="21161" b="66986"/>
          <a:stretch/>
        </p:blipFill>
        <p:spPr>
          <a:xfrm>
            <a:off x="1" y="-28135"/>
            <a:ext cx="1070611" cy="1839466"/>
          </a:xfrm>
          <a:prstGeom prst="rect">
            <a:avLst/>
          </a:prstGeom>
        </p:spPr>
      </p:pic>
      <p:sp>
        <p:nvSpPr>
          <p:cNvPr id="2" name="TextBox 1"/>
          <p:cNvSpPr txBox="1"/>
          <p:nvPr/>
        </p:nvSpPr>
        <p:spPr>
          <a:xfrm>
            <a:off x="1313645" y="257577"/>
            <a:ext cx="9440214" cy="646331"/>
          </a:xfrm>
          <a:prstGeom prst="rect">
            <a:avLst/>
          </a:prstGeom>
          <a:noFill/>
        </p:spPr>
        <p:txBody>
          <a:bodyPr wrap="square" rtlCol="0">
            <a:spAutoFit/>
          </a:bodyPr>
          <a:lstStyle/>
          <a:p>
            <a:r>
              <a:rPr lang="en-US" sz="3600" dirty="0" smtClean="0">
                <a:solidFill>
                  <a:schemeClr val="bg1"/>
                </a:solidFill>
                <a:latin typeface="Rockwell Condensed" panose="02060603050405020104" pitchFamily="18" charset="0"/>
              </a:rPr>
              <a:t>How can Minecraft be used in schools?</a:t>
            </a:r>
            <a:endParaRPr lang="en-US" sz="3600" dirty="0">
              <a:solidFill>
                <a:schemeClr val="bg1"/>
              </a:solidFill>
              <a:latin typeface="Rockwell Condensed" panose="02060603050405020104" pitchFamily="18" charset="0"/>
            </a:endParaRPr>
          </a:p>
        </p:txBody>
      </p:sp>
      <p:pic>
        <p:nvPicPr>
          <p:cNvPr id="3" name="hl9ZQiektJE"/>
          <p:cNvPicPr>
            <a:picLocks noRot="1" noChangeAspect="1"/>
          </p:cNvPicPr>
          <p:nvPr>
            <a:videoFile r:link="rId1"/>
          </p:nvPr>
        </p:nvPicPr>
        <p:blipFill>
          <a:blip r:embed="rId4"/>
          <a:stretch>
            <a:fillRect/>
          </a:stretch>
        </p:blipFill>
        <p:spPr>
          <a:xfrm>
            <a:off x="1591257" y="1081825"/>
            <a:ext cx="8677499" cy="4881093"/>
          </a:xfrm>
          <a:prstGeom prst="rect">
            <a:avLst/>
          </a:prstGeom>
        </p:spPr>
      </p:pic>
    </p:spTree>
    <p:extLst>
      <p:ext uri="{BB962C8B-B14F-4D97-AF65-F5344CB8AC3E}">
        <p14:creationId xmlns:p14="http://schemas.microsoft.com/office/powerpoint/2010/main" val="1915948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180"/>
          <a:stretch/>
        </p:blipFill>
        <p:spPr>
          <a:xfrm>
            <a:off x="7162205" y="-1491175"/>
            <a:ext cx="5029795" cy="2250831"/>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7554" b="66986"/>
          <a:stretch/>
        </p:blipFill>
        <p:spPr>
          <a:xfrm>
            <a:off x="397" y="-1504427"/>
            <a:ext cx="2134968" cy="2264083"/>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67180"/>
          <a:stretch/>
        </p:blipFill>
        <p:spPr>
          <a:xfrm>
            <a:off x="2133888" y="-1491175"/>
            <a:ext cx="5029795" cy="2250831"/>
          </a:xfrm>
          <a:prstGeom prst="rect">
            <a:avLst/>
          </a:prstGeom>
        </p:spPr>
      </p:pic>
      <p:sp>
        <p:nvSpPr>
          <p:cNvPr id="2" name="Rectangle 1"/>
          <p:cNvSpPr/>
          <p:nvPr/>
        </p:nvSpPr>
        <p:spPr>
          <a:xfrm>
            <a:off x="540913" y="1081825"/>
            <a:ext cx="11101588" cy="4524315"/>
          </a:xfrm>
          <a:prstGeom prst="rect">
            <a:avLst/>
          </a:prstGeom>
        </p:spPr>
        <p:txBody>
          <a:bodyPr wrap="square">
            <a:spAutoFit/>
          </a:bodyPr>
          <a:lstStyle/>
          <a:p>
            <a:pPr marL="685800" indent="-685800">
              <a:buFont typeface="Arial" panose="020B0604020202020204" pitchFamily="34" charset="0"/>
              <a:buChar char="•"/>
            </a:pPr>
            <a:r>
              <a:rPr lang="en-US" sz="4800" dirty="0" smtClean="0">
                <a:solidFill>
                  <a:schemeClr val="bg1"/>
                </a:solidFill>
                <a:latin typeface="Rockwell Condensed" panose="02060603050405020104" pitchFamily="18" charset="0"/>
              </a:rPr>
              <a:t>Minecraft has open possibilities and potential.</a:t>
            </a:r>
          </a:p>
          <a:p>
            <a:pPr marL="685800" indent="-685800">
              <a:buFont typeface="Arial" panose="020B0604020202020204" pitchFamily="34" charset="0"/>
              <a:buChar char="•"/>
            </a:pPr>
            <a:r>
              <a:rPr lang="en-US" sz="4800" dirty="0" smtClean="0">
                <a:solidFill>
                  <a:schemeClr val="bg1"/>
                </a:solidFill>
                <a:latin typeface="Rockwell Condensed" panose="02060603050405020104" pitchFamily="18" charset="0"/>
              </a:rPr>
              <a:t>The teacher can choose how he or she wants to use Minecraft.  </a:t>
            </a:r>
          </a:p>
          <a:p>
            <a:pPr marL="685800" indent="-685800">
              <a:buFont typeface="Arial" panose="020B0604020202020204" pitchFamily="34" charset="0"/>
              <a:buChar char="•"/>
            </a:pPr>
            <a:r>
              <a:rPr lang="en-US" sz="4800" dirty="0" smtClean="0">
                <a:solidFill>
                  <a:schemeClr val="bg1"/>
                </a:solidFill>
                <a:latin typeface="Rockwell Condensed" panose="02060603050405020104" pitchFamily="18" charset="0"/>
              </a:rPr>
              <a:t>It provides a customized modification of the game, that helps facilitate organization and focus for teachers to use Minecraft effectively.</a:t>
            </a:r>
            <a:endParaRPr lang="en-US" sz="48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1560495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7414" b="67180"/>
          <a:stretch/>
        </p:blipFill>
        <p:spPr>
          <a:xfrm rot="5400000">
            <a:off x="9139452" y="3797957"/>
            <a:ext cx="5029795" cy="1056543"/>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7554" t="6192" r="21161" b="66986"/>
          <a:stretch/>
        </p:blipFill>
        <p:spPr>
          <a:xfrm>
            <a:off x="11126079" y="-28135"/>
            <a:ext cx="1070611" cy="1839466"/>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7414" b="67180"/>
          <a:stretch/>
        </p:blipFill>
        <p:spPr>
          <a:xfrm rot="5400000">
            <a:off x="-1986626" y="3797957"/>
            <a:ext cx="5029795" cy="1056543"/>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7554" t="6192" r="21161" b="66986"/>
          <a:stretch/>
        </p:blipFill>
        <p:spPr>
          <a:xfrm>
            <a:off x="1" y="-28135"/>
            <a:ext cx="1070611" cy="1839466"/>
          </a:xfrm>
          <a:prstGeom prst="rect">
            <a:avLst/>
          </a:prstGeom>
        </p:spPr>
      </p:pic>
      <p:pic>
        <p:nvPicPr>
          <p:cNvPr id="7" name="Picture 2" descr="http://www.edutopia.org/sites/default/files/styles/content_image_breakpoints_theme_edutopia_desktop_1x/public/content/ea/miller-globescreen.jpg?itok=MOpdOGd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416" y="3065173"/>
            <a:ext cx="4678169" cy="35060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95515" y="3259258"/>
            <a:ext cx="4455901" cy="2677656"/>
          </a:xfrm>
          <a:prstGeom prst="rect">
            <a:avLst/>
          </a:prstGeom>
          <a:noFill/>
        </p:spPr>
        <p:txBody>
          <a:bodyPr wrap="square" rtlCol="0">
            <a:spAutoFit/>
          </a:bodyPr>
          <a:lstStyle/>
          <a:p>
            <a:pPr>
              <a:spcBef>
                <a:spcPct val="20000"/>
              </a:spcBef>
            </a:pPr>
            <a:r>
              <a:rPr lang="en-US" sz="2800" dirty="0">
                <a:solidFill>
                  <a:schemeClr val="bg1"/>
                </a:solidFill>
                <a:latin typeface="Rockwell Condensed" panose="02060603050405020104" pitchFamily="18" charset="0"/>
              </a:rPr>
              <a:t>that are no longer there. You might have students identify aspects of a theater, or use it as a tool for presentations. </a:t>
            </a:r>
            <a:r>
              <a:rPr lang="en-US" sz="2800" dirty="0" smtClean="0">
                <a:solidFill>
                  <a:schemeClr val="bg1"/>
                </a:solidFill>
                <a:latin typeface="Rockwell Condensed" panose="02060603050405020104" pitchFamily="18" charset="0"/>
              </a:rPr>
              <a:t>You can even have </a:t>
            </a:r>
            <a:r>
              <a:rPr lang="en-US" sz="2800" dirty="0">
                <a:solidFill>
                  <a:schemeClr val="bg1"/>
                </a:solidFill>
                <a:latin typeface="Rockwell Condensed" panose="02060603050405020104" pitchFamily="18" charset="0"/>
              </a:rPr>
              <a:t>students create these models themselves. </a:t>
            </a:r>
          </a:p>
        </p:txBody>
      </p:sp>
      <p:sp>
        <p:nvSpPr>
          <p:cNvPr id="11" name="TextBox 10"/>
          <p:cNvSpPr txBox="1"/>
          <p:nvPr/>
        </p:nvSpPr>
        <p:spPr>
          <a:xfrm>
            <a:off x="1695516" y="1110541"/>
            <a:ext cx="8305800" cy="2246769"/>
          </a:xfrm>
          <a:prstGeom prst="rect">
            <a:avLst/>
          </a:prstGeom>
          <a:noFill/>
        </p:spPr>
        <p:txBody>
          <a:bodyPr wrap="square" rtlCol="0" anchor="t">
            <a:spAutoFit/>
          </a:bodyPr>
          <a:lstStyle/>
          <a:p>
            <a:r>
              <a:rPr lang="en-US" sz="2800" b="1" u="sng" dirty="0">
                <a:solidFill>
                  <a:schemeClr val="bg1"/>
                </a:solidFill>
                <a:latin typeface="Rockwell Condensed" panose="02060603050405020104" pitchFamily="18" charset="0"/>
              </a:rPr>
              <a:t>1) Explore Real Life Buildings</a:t>
            </a:r>
          </a:p>
          <a:p>
            <a:r>
              <a:rPr lang="en-US" sz="2800" dirty="0">
                <a:solidFill>
                  <a:schemeClr val="bg1"/>
                </a:solidFill>
                <a:latin typeface="Rockwell Condensed" panose="02060603050405020104" pitchFamily="18" charset="0"/>
              </a:rPr>
              <a:t>There are many already-created structures that you can import into the game and have students explore. From the Roman Coliseum to the Globe Theatre, they can wander through and literally see three-dimensional replications of buildings</a:t>
            </a:r>
          </a:p>
        </p:txBody>
      </p:sp>
      <p:sp>
        <p:nvSpPr>
          <p:cNvPr id="2" name="TextBox 1"/>
          <p:cNvSpPr txBox="1"/>
          <p:nvPr/>
        </p:nvSpPr>
        <p:spPr>
          <a:xfrm>
            <a:off x="1223493" y="167425"/>
            <a:ext cx="8963696" cy="707886"/>
          </a:xfrm>
          <a:prstGeom prst="rect">
            <a:avLst/>
          </a:prstGeom>
          <a:noFill/>
        </p:spPr>
        <p:txBody>
          <a:bodyPr wrap="square" rtlCol="0">
            <a:spAutoFit/>
          </a:bodyPr>
          <a:lstStyle/>
          <a:p>
            <a:r>
              <a:rPr lang="en-US" sz="4000" dirty="0" smtClean="0">
                <a:solidFill>
                  <a:schemeClr val="bg1"/>
                </a:solidFill>
                <a:latin typeface="Rockwell Condensed" panose="02060603050405020104" pitchFamily="18" charset="0"/>
              </a:rPr>
              <a:t>Ways to Use Minecraft in the Classroom</a:t>
            </a:r>
            <a:endParaRPr lang="en-US" sz="40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2045441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180"/>
          <a:stretch/>
        </p:blipFill>
        <p:spPr>
          <a:xfrm>
            <a:off x="7162205" y="-1491175"/>
            <a:ext cx="5029795" cy="2250831"/>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7554" b="66986"/>
          <a:stretch/>
        </p:blipFill>
        <p:spPr>
          <a:xfrm>
            <a:off x="397" y="-1504427"/>
            <a:ext cx="2134968" cy="2264083"/>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67180"/>
          <a:stretch/>
        </p:blipFill>
        <p:spPr>
          <a:xfrm>
            <a:off x="2133888" y="-1491175"/>
            <a:ext cx="5029795" cy="2250831"/>
          </a:xfrm>
          <a:prstGeom prst="rect">
            <a:avLst/>
          </a:prstGeom>
        </p:spPr>
      </p:pic>
      <p:sp>
        <p:nvSpPr>
          <p:cNvPr id="6" name="Rectangle 5"/>
          <p:cNvSpPr/>
          <p:nvPr/>
        </p:nvSpPr>
        <p:spPr>
          <a:xfrm>
            <a:off x="595906" y="1663216"/>
            <a:ext cx="6566299" cy="4401205"/>
          </a:xfrm>
          <a:prstGeom prst="rect">
            <a:avLst/>
          </a:prstGeom>
        </p:spPr>
        <p:txBody>
          <a:bodyPr wrap="square" anchor="t">
            <a:spAutoFit/>
          </a:bodyPr>
          <a:lstStyle/>
          <a:p>
            <a:r>
              <a:rPr lang="en-US" sz="2800" b="1" u="sng" dirty="0">
                <a:solidFill>
                  <a:schemeClr val="bg1"/>
                </a:solidFill>
                <a:latin typeface="Rockwell Condensed" panose="02060603050405020104" pitchFamily="18" charset="0"/>
              </a:rPr>
              <a:t>2) Practice Ratio and Proportion</a:t>
            </a:r>
          </a:p>
          <a:p>
            <a:r>
              <a:rPr lang="en-US" sz="2800" dirty="0">
                <a:solidFill>
                  <a:schemeClr val="bg1"/>
                </a:solidFill>
                <a:latin typeface="Rockwell Condensed" panose="02060603050405020104" pitchFamily="18" charset="0"/>
              </a:rPr>
              <a:t>Minecraft allows students to build whatever they want, so use the opportunity to have them create scale models when you need a practice unit about measurements and proportions. The building of scale models might integrate social studies content to allow for cross-curricular connections. Coupled with in-class lessons and activities, Minecraft can help students apply the knowledge they have learned in technological and playful ways. </a:t>
            </a:r>
          </a:p>
        </p:txBody>
      </p:sp>
      <p:pic>
        <p:nvPicPr>
          <p:cNvPr id="9" name="Picture 2" descr="http://www.edutopia.org/sites/default/files/styles/content_image_breakpoints_theme_edutopia_desktop_1x/public/content/05/miller-templescreen.jpg?itok=lJFA6xZ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133" y="2679296"/>
            <a:ext cx="4724719" cy="26396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92428" y="909265"/>
            <a:ext cx="8963696" cy="707886"/>
          </a:xfrm>
          <a:prstGeom prst="rect">
            <a:avLst/>
          </a:prstGeom>
          <a:noFill/>
        </p:spPr>
        <p:txBody>
          <a:bodyPr wrap="square" rtlCol="0">
            <a:spAutoFit/>
          </a:bodyPr>
          <a:lstStyle/>
          <a:p>
            <a:r>
              <a:rPr lang="en-US" sz="4000" dirty="0" smtClean="0">
                <a:solidFill>
                  <a:schemeClr val="bg1"/>
                </a:solidFill>
                <a:latin typeface="Rockwell Condensed" panose="02060603050405020104" pitchFamily="18" charset="0"/>
              </a:rPr>
              <a:t>Ways to Use Minecraft in the Classroom</a:t>
            </a:r>
            <a:endParaRPr lang="en-US" sz="40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2830035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7180"/>
          <a:stretch/>
        </p:blipFill>
        <p:spPr>
          <a:xfrm>
            <a:off x="7148556" y="6051685"/>
            <a:ext cx="5029795" cy="2250831"/>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7554" b="66986"/>
          <a:stretch/>
        </p:blipFill>
        <p:spPr>
          <a:xfrm>
            <a:off x="-13252" y="6038433"/>
            <a:ext cx="2134968" cy="2264083"/>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67180"/>
          <a:stretch/>
        </p:blipFill>
        <p:spPr>
          <a:xfrm>
            <a:off x="2120239" y="6051685"/>
            <a:ext cx="5029795" cy="2250831"/>
          </a:xfrm>
          <a:prstGeom prst="rect">
            <a:avLst/>
          </a:prstGeom>
        </p:spPr>
      </p:pic>
      <p:sp>
        <p:nvSpPr>
          <p:cNvPr id="6" name="TextBox 5"/>
          <p:cNvSpPr txBox="1"/>
          <p:nvPr/>
        </p:nvSpPr>
        <p:spPr>
          <a:xfrm>
            <a:off x="402687" y="972400"/>
            <a:ext cx="6539026" cy="4832092"/>
          </a:xfrm>
          <a:prstGeom prst="rect">
            <a:avLst/>
          </a:prstGeom>
          <a:noFill/>
        </p:spPr>
        <p:txBody>
          <a:bodyPr wrap="square" rtlCol="0" anchor="t">
            <a:spAutoFit/>
          </a:bodyPr>
          <a:lstStyle/>
          <a:p>
            <a:r>
              <a:rPr lang="en-US" sz="2800" b="1" u="sng" dirty="0">
                <a:solidFill>
                  <a:schemeClr val="bg1"/>
                </a:solidFill>
                <a:latin typeface="Rockwell Condensed" panose="02060603050405020104" pitchFamily="18" charset="0"/>
              </a:rPr>
              <a:t>3) Learn about Survival</a:t>
            </a:r>
          </a:p>
          <a:p>
            <a:r>
              <a:rPr lang="en-US" sz="2800" dirty="0">
                <a:solidFill>
                  <a:schemeClr val="bg1"/>
                </a:solidFill>
                <a:latin typeface="Rockwell Condensed" panose="02060603050405020104" pitchFamily="18" charset="0"/>
              </a:rPr>
              <a:t>You can contextualize the concept of survival for students by having them play the survival mode, which demands players take into account resources, hunger, tools and more as they build and expand their world. Students have to explore in order to collect resources, and they have to process what they find, such as smelting ore to create metal. Doing this in the game can give students a basic understanding of how things work, and help them analyze the different components of survival and settlement.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8556" y="1451486"/>
            <a:ext cx="4648492" cy="3486369"/>
          </a:xfrm>
          <a:prstGeom prst="rect">
            <a:avLst/>
          </a:prstGeom>
        </p:spPr>
      </p:pic>
      <p:sp>
        <p:nvSpPr>
          <p:cNvPr id="8" name="TextBox 7"/>
          <p:cNvSpPr txBox="1"/>
          <p:nvPr/>
        </p:nvSpPr>
        <p:spPr>
          <a:xfrm>
            <a:off x="309093" y="251262"/>
            <a:ext cx="8963696" cy="707886"/>
          </a:xfrm>
          <a:prstGeom prst="rect">
            <a:avLst/>
          </a:prstGeom>
          <a:noFill/>
        </p:spPr>
        <p:txBody>
          <a:bodyPr wrap="square" rtlCol="0">
            <a:spAutoFit/>
          </a:bodyPr>
          <a:lstStyle/>
          <a:p>
            <a:r>
              <a:rPr lang="en-US" sz="4000" dirty="0" smtClean="0">
                <a:solidFill>
                  <a:schemeClr val="bg1"/>
                </a:solidFill>
                <a:latin typeface="Rockwell Condensed" panose="02060603050405020104" pitchFamily="18" charset="0"/>
              </a:rPr>
              <a:t>Ways to Use Minecraft in the Classroom</a:t>
            </a:r>
            <a:endParaRPr lang="en-US" sz="40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3479196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1948" b="67180"/>
          <a:stretch/>
        </p:blipFill>
        <p:spPr>
          <a:xfrm>
            <a:off x="7162205" y="14068"/>
            <a:ext cx="5029795" cy="745588"/>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7554" t="21527" b="66986"/>
          <a:stretch/>
        </p:blipFill>
        <p:spPr>
          <a:xfrm>
            <a:off x="397" y="-28135"/>
            <a:ext cx="2134968" cy="787791"/>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1538" b="67180"/>
          <a:stretch/>
        </p:blipFill>
        <p:spPr>
          <a:xfrm>
            <a:off x="2133888" y="-14068"/>
            <a:ext cx="5029795" cy="773724"/>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9521" b="67180"/>
          <a:stretch/>
        </p:blipFill>
        <p:spPr>
          <a:xfrm>
            <a:off x="7160727" y="5922498"/>
            <a:ext cx="5029795" cy="912063"/>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7554" t="19510" b="66986"/>
          <a:stretch/>
        </p:blipFill>
        <p:spPr>
          <a:xfrm>
            <a:off x="-1081" y="5908431"/>
            <a:ext cx="2134968" cy="926130"/>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9316" b="67180"/>
          <a:stretch/>
        </p:blipFill>
        <p:spPr>
          <a:xfrm>
            <a:off x="2132410" y="5908431"/>
            <a:ext cx="5029795" cy="926130"/>
          </a:xfrm>
          <a:prstGeom prst="rect">
            <a:avLst/>
          </a:prstGeom>
        </p:spPr>
      </p:pic>
      <p:sp>
        <p:nvSpPr>
          <p:cNvPr id="10" name="TextBox 9"/>
          <p:cNvSpPr txBox="1"/>
          <p:nvPr/>
        </p:nvSpPr>
        <p:spPr>
          <a:xfrm>
            <a:off x="342007" y="1120265"/>
            <a:ext cx="6818720" cy="3979769"/>
          </a:xfrm>
          <a:prstGeom prst="rect">
            <a:avLst/>
          </a:prstGeom>
          <a:noFill/>
        </p:spPr>
        <p:txBody>
          <a:bodyPr wrap="square" rtlCol="0" anchor="t">
            <a:spAutoFit/>
          </a:bodyPr>
          <a:lstStyle/>
          <a:p>
            <a:r>
              <a:rPr lang="en-US" sz="2800" b="1" u="sng" dirty="0">
                <a:solidFill>
                  <a:schemeClr val="bg1"/>
                </a:solidFill>
                <a:latin typeface="Rockwell Condensed" panose="02060603050405020104" pitchFamily="18" charset="0"/>
              </a:rPr>
              <a:t>4) Visualization and Reading Comprehension</a:t>
            </a:r>
          </a:p>
          <a:p>
            <a:r>
              <a:rPr lang="en-US" sz="2800" dirty="0">
                <a:solidFill>
                  <a:schemeClr val="bg1"/>
                </a:solidFill>
                <a:latin typeface="Rockwell Condensed" panose="02060603050405020104" pitchFamily="18" charset="0"/>
              </a:rPr>
              <a:t>One of the best ways to improve how students display their reading comprehension is asking them to create a visualization. They could reconstruct various settings from the text, and even recreate scenes and plot events. They could also use these recreations to give a presentation or make predictions on what might happen next, and then physically create those predictions in Minecraft.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9045" y="1422861"/>
            <a:ext cx="4269213" cy="3258610"/>
          </a:xfrm>
          <a:prstGeom prst="rect">
            <a:avLst/>
          </a:prstGeom>
        </p:spPr>
      </p:pic>
      <p:sp>
        <p:nvSpPr>
          <p:cNvPr id="3" name="TextBox 2"/>
          <p:cNvSpPr txBox="1"/>
          <p:nvPr/>
        </p:nvSpPr>
        <p:spPr>
          <a:xfrm>
            <a:off x="7476319" y="4778060"/>
            <a:ext cx="4398003" cy="400110"/>
          </a:xfrm>
          <a:prstGeom prst="rect">
            <a:avLst/>
          </a:prstGeom>
          <a:noFill/>
        </p:spPr>
        <p:txBody>
          <a:bodyPr wrap="square" rtlCol="0">
            <a:spAutoFit/>
          </a:bodyPr>
          <a:lstStyle/>
          <a:p>
            <a:pPr algn="ctr"/>
            <a:r>
              <a:rPr lang="en-US" sz="2000" dirty="0" smtClean="0">
                <a:solidFill>
                  <a:schemeClr val="bg1"/>
                </a:solidFill>
                <a:latin typeface="Rockwell Condensed" panose="02060603050405020104" pitchFamily="18" charset="0"/>
              </a:rPr>
              <a:t>Swiss Family Robinson Treehouse</a:t>
            </a:r>
            <a:endParaRPr lang="en-US" sz="20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3933320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1948" b="67180"/>
          <a:stretch/>
        </p:blipFill>
        <p:spPr>
          <a:xfrm>
            <a:off x="7162205" y="14068"/>
            <a:ext cx="5029795" cy="745588"/>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7554" t="21527" b="66986"/>
          <a:stretch/>
        </p:blipFill>
        <p:spPr>
          <a:xfrm>
            <a:off x="397" y="-28135"/>
            <a:ext cx="2134968" cy="787791"/>
          </a:xfrm>
          <a:prstGeom prst="rect">
            <a:avLst/>
          </a:prstGeo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1538" b="67180"/>
          <a:stretch/>
        </p:blipFill>
        <p:spPr>
          <a:xfrm>
            <a:off x="2133888" y="-14068"/>
            <a:ext cx="5029795" cy="773724"/>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9521" b="67180"/>
          <a:stretch/>
        </p:blipFill>
        <p:spPr>
          <a:xfrm>
            <a:off x="7160727" y="5922498"/>
            <a:ext cx="5029795" cy="912063"/>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57554" t="19510" b="66986"/>
          <a:stretch/>
        </p:blipFill>
        <p:spPr>
          <a:xfrm>
            <a:off x="-1081" y="5908431"/>
            <a:ext cx="2134968" cy="926130"/>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t="19316" b="67180"/>
          <a:stretch/>
        </p:blipFill>
        <p:spPr>
          <a:xfrm>
            <a:off x="2132410" y="5908431"/>
            <a:ext cx="5029795" cy="926130"/>
          </a:xfrm>
          <a:prstGeom prst="rect">
            <a:avLst/>
          </a:prstGeom>
        </p:spPr>
      </p:pic>
      <p:sp>
        <p:nvSpPr>
          <p:cNvPr id="11" name="Rectangle 10"/>
          <p:cNvSpPr/>
          <p:nvPr/>
        </p:nvSpPr>
        <p:spPr>
          <a:xfrm>
            <a:off x="334851" y="1571227"/>
            <a:ext cx="11565228" cy="4228850"/>
          </a:xfrm>
          <a:prstGeom prst="rect">
            <a:avLst/>
          </a:prstGeom>
        </p:spPr>
        <p:txBody>
          <a:bodyPr wrap="square">
            <a:spAutoFit/>
          </a:bodyPr>
          <a:lstStyle/>
          <a:p>
            <a:pPr marL="342900" indent="-342900">
              <a:buFont typeface="Arial" panose="020B0604020202020204" pitchFamily="34" charset="0"/>
              <a:buChar char="•"/>
            </a:pPr>
            <a:r>
              <a:rPr lang="en-US" sz="2800" dirty="0" smtClean="0">
                <a:solidFill>
                  <a:schemeClr val="bg1"/>
                </a:solidFill>
                <a:latin typeface="Rockwell Condensed" panose="02060603050405020104" pitchFamily="18" charset="0"/>
              </a:rPr>
              <a:t>Teachers can have high expectations from students and be surprised by the outcomes because Minecraft is student centered and open-ended. </a:t>
            </a:r>
          </a:p>
          <a:p>
            <a:pPr marL="342900" lvl="0" indent="-342900">
              <a:spcBef>
                <a:spcPct val="20000"/>
              </a:spcBef>
              <a:buFont typeface="Arial" panose="020B0604020202020204" pitchFamily="34" charset="0"/>
              <a:buChar char="•"/>
            </a:pPr>
            <a:r>
              <a:rPr lang="en-US" sz="2800" dirty="0" smtClean="0">
                <a:solidFill>
                  <a:schemeClr val="bg1"/>
                </a:solidFill>
                <a:latin typeface="Rockwell Condensed" panose="02060603050405020104" pitchFamily="18" charset="0"/>
              </a:rPr>
              <a:t>Students who come to a lesson using Minecraft as their tool, come with anticipation and excitement</a:t>
            </a:r>
          </a:p>
          <a:p>
            <a:pPr marL="342900" lvl="0" indent="-342900">
              <a:spcBef>
                <a:spcPct val="20000"/>
              </a:spcBef>
              <a:buFont typeface="Arial" panose="020B0604020202020204" pitchFamily="34" charset="0"/>
              <a:buChar char="•"/>
            </a:pPr>
            <a:r>
              <a:rPr lang="en-US" sz="2800" dirty="0" smtClean="0">
                <a:solidFill>
                  <a:schemeClr val="bg1"/>
                </a:solidFill>
                <a:latin typeface="Rockwell Condensed" panose="02060603050405020104" pitchFamily="18" charset="0"/>
              </a:rPr>
              <a:t>Creating resources, activities and maps for the students is fun and gives the teacher an opportunity to explore creative ideas </a:t>
            </a:r>
          </a:p>
          <a:p>
            <a:pPr marL="342900" lvl="0" indent="-342900">
              <a:spcBef>
                <a:spcPct val="20000"/>
              </a:spcBef>
              <a:buFont typeface="Arial" panose="020B0604020202020204" pitchFamily="34" charset="0"/>
              <a:buChar char="•"/>
            </a:pPr>
            <a:r>
              <a:rPr lang="en-US" sz="2800" dirty="0" smtClean="0">
                <a:solidFill>
                  <a:schemeClr val="bg1"/>
                </a:solidFill>
                <a:latin typeface="Rockwell Condensed" panose="02060603050405020104" pitchFamily="18" charset="0"/>
              </a:rPr>
              <a:t>Students are very motivated to complete tasks when rewarded with items in Minecraft (who wouldn't want a diamond breastplate!) Students, who were typically off task, were able to demonstrate their understanding of the topic.</a:t>
            </a:r>
          </a:p>
        </p:txBody>
      </p:sp>
      <p:sp>
        <p:nvSpPr>
          <p:cNvPr id="12" name="TextBox 11"/>
          <p:cNvSpPr txBox="1"/>
          <p:nvPr/>
        </p:nvSpPr>
        <p:spPr>
          <a:xfrm>
            <a:off x="643944" y="868010"/>
            <a:ext cx="9272788" cy="707886"/>
          </a:xfrm>
          <a:prstGeom prst="rect">
            <a:avLst/>
          </a:prstGeom>
          <a:noFill/>
        </p:spPr>
        <p:txBody>
          <a:bodyPr wrap="square" rtlCol="0">
            <a:spAutoFit/>
          </a:bodyPr>
          <a:lstStyle/>
          <a:p>
            <a:r>
              <a:rPr lang="en-US" sz="4000" dirty="0" smtClean="0">
                <a:solidFill>
                  <a:schemeClr val="bg1"/>
                </a:solidFill>
                <a:latin typeface="Rockwell Condensed" panose="02060603050405020104" pitchFamily="18" charset="0"/>
              </a:rPr>
              <a:t>Benefits of Using Minecraft</a:t>
            </a:r>
            <a:endParaRPr lang="en-US" sz="4000" dirty="0">
              <a:solidFill>
                <a:schemeClr val="bg1"/>
              </a:solidFill>
              <a:latin typeface="Rockwell Condensed" panose="02060603050405020104" pitchFamily="18" charset="0"/>
            </a:endParaRPr>
          </a:p>
        </p:txBody>
      </p:sp>
    </p:spTree>
    <p:extLst>
      <p:ext uri="{BB962C8B-B14F-4D97-AF65-F5344CB8AC3E}">
        <p14:creationId xmlns:p14="http://schemas.microsoft.com/office/powerpoint/2010/main" val="4124079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994</Words>
  <Application>Microsoft Office PowerPoint</Application>
  <PresentationFormat>Widescreen</PresentationFormat>
  <Paragraphs>60</Paragraphs>
  <Slides>18</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Rockwell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homeuser</dc:creator>
  <cp:lastModifiedBy>Kristy Herlihy</cp:lastModifiedBy>
  <cp:revision>26</cp:revision>
  <dcterms:created xsi:type="dcterms:W3CDTF">2016-07-07T16:45:31Z</dcterms:created>
  <dcterms:modified xsi:type="dcterms:W3CDTF">2016-09-12T15:07:34Z</dcterms:modified>
</cp:coreProperties>
</file>